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rben"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99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gayathri-s-423a3a362/" TargetMode="External"/><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hyperlink" Target="https://github.com/GayathriS1429" TargetMode="External"/><Relationship Id="rId5" Type="http://schemas.openxmlformats.org/officeDocument/2006/relationships/image" Target="../media/image31.svg"/><Relationship Id="rId10" Type="http://schemas.openxmlformats.org/officeDocument/2006/relationships/image" Target="../media/image35.svg"/><Relationship Id="rId4" Type="http://schemas.openxmlformats.org/officeDocument/2006/relationships/image" Target="../media/image30.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PhonePe Pulse: India Digital Payments Analytics</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Data-Driven Insights &amp; Strategic Recommendations</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Presented by:</a:t>
            </a:r>
            <a:r>
              <a:rPr lang="en-US" sz="1550" dirty="0">
                <a:solidFill>
                  <a:srgbClr val="404155"/>
                </a:solidFill>
                <a:latin typeface="Nobile" pitchFamily="34" charset="0"/>
                <a:ea typeface="Nobile" pitchFamily="34" charset="-122"/>
                <a:cs typeface="Nobile" pitchFamily="34" charset="-120"/>
              </a:rPr>
              <a:t> GAYATHRI S | Aspiring Data Scientist</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Technical Stack:</a:t>
            </a:r>
            <a:r>
              <a:rPr lang="en-US" sz="1550" dirty="0">
                <a:solidFill>
                  <a:srgbClr val="404155"/>
                </a:solidFill>
                <a:latin typeface="Nobile" pitchFamily="34" charset="0"/>
                <a:ea typeface="Nobile" pitchFamily="34" charset="-122"/>
                <a:cs typeface="Nobile" pitchFamily="34" charset="-120"/>
              </a:rPr>
              <a:t> Python • SQL • MySQL • Streamlit • Data Visualization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1725" y="854988"/>
            <a:ext cx="6022896" cy="543163"/>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Corben" pitchFamily="34" charset="0"/>
                <a:ea typeface="Corben" pitchFamily="34" charset="-122"/>
                <a:cs typeface="Corben" pitchFamily="34" charset="-120"/>
              </a:rPr>
              <a:t>Conclusion &amp; Value Delivered</a:t>
            </a:r>
            <a:endParaRPr lang="en-US" sz="34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725" y="1626513"/>
            <a:ext cx="434578" cy="434578"/>
          </a:xfrm>
          <a:prstGeom prst="rect">
            <a:avLst/>
          </a:prstGeom>
        </p:spPr>
      </p:pic>
      <p:sp>
        <p:nvSpPr>
          <p:cNvPr id="5" name="Text 1"/>
          <p:cNvSpPr/>
          <p:nvPr/>
        </p:nvSpPr>
        <p:spPr>
          <a:xfrm>
            <a:off x="6806565" y="1626513"/>
            <a:ext cx="2616398"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End-to-End Data Pipeline</a:t>
            </a:r>
            <a:endParaRPr lang="en-US" sz="1700" dirty="0"/>
          </a:p>
        </p:txBody>
      </p:sp>
      <p:sp>
        <p:nvSpPr>
          <p:cNvPr id="6" name="Text 2"/>
          <p:cNvSpPr/>
          <p:nvPr/>
        </p:nvSpPr>
        <p:spPr>
          <a:xfrm>
            <a:off x="6806565" y="1989415"/>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Demonstrated complete ETL process from raw data ingestion through SQL transformation to Streamlit visualization</a:t>
            </a:r>
            <a:endParaRPr lang="en-US" sz="13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1725" y="2815590"/>
            <a:ext cx="434578" cy="434578"/>
          </a:xfrm>
          <a:prstGeom prst="rect">
            <a:avLst/>
          </a:prstGeom>
        </p:spPr>
      </p:pic>
      <p:sp>
        <p:nvSpPr>
          <p:cNvPr id="8" name="Text 3"/>
          <p:cNvSpPr/>
          <p:nvPr/>
        </p:nvSpPr>
        <p:spPr>
          <a:xfrm>
            <a:off x="6806565" y="2815590"/>
            <a:ext cx="3171111"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Real-World Business Analytics</a:t>
            </a:r>
            <a:endParaRPr lang="en-US" sz="1700" dirty="0"/>
          </a:p>
        </p:txBody>
      </p:sp>
      <p:sp>
        <p:nvSpPr>
          <p:cNvPr id="9" name="Text 4"/>
          <p:cNvSpPr/>
          <p:nvPr/>
        </p:nvSpPr>
        <p:spPr>
          <a:xfrm>
            <a:off x="6806565" y="3178493"/>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Translated complex transaction data into clear, actionable insights for strategic decision-making</a:t>
            </a:r>
            <a:endParaRPr lang="en-US" sz="13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1725" y="4004667"/>
            <a:ext cx="434578" cy="434578"/>
          </a:xfrm>
          <a:prstGeom prst="rect">
            <a:avLst/>
          </a:prstGeom>
        </p:spPr>
      </p:pic>
      <p:sp>
        <p:nvSpPr>
          <p:cNvPr id="11" name="Text 5"/>
          <p:cNvSpPr/>
          <p:nvPr/>
        </p:nvSpPr>
        <p:spPr>
          <a:xfrm>
            <a:off x="6806565" y="4004667"/>
            <a:ext cx="3186946"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Decision-Oriented Dashboards</a:t>
            </a:r>
            <a:endParaRPr lang="en-US" sz="1700" dirty="0"/>
          </a:p>
        </p:txBody>
      </p:sp>
      <p:sp>
        <p:nvSpPr>
          <p:cNvPr id="12" name="Text 6"/>
          <p:cNvSpPr/>
          <p:nvPr/>
        </p:nvSpPr>
        <p:spPr>
          <a:xfrm>
            <a:off x="6806565" y="4367570"/>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Built interactive visualizations that enable stakeholders to explore trends and patterns independently</a:t>
            </a:r>
            <a:endParaRPr lang="en-US" sz="13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1725" y="5193744"/>
            <a:ext cx="434578" cy="434578"/>
          </a:xfrm>
          <a:prstGeom prst="rect">
            <a:avLst/>
          </a:prstGeom>
        </p:spPr>
      </p:pic>
      <p:sp>
        <p:nvSpPr>
          <p:cNvPr id="14" name="Text 7"/>
          <p:cNvSpPr/>
          <p:nvPr/>
        </p:nvSpPr>
        <p:spPr>
          <a:xfrm>
            <a:off x="6806565" y="5193744"/>
            <a:ext cx="2695456"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Scalable Analytical Design</a:t>
            </a:r>
            <a:endParaRPr lang="en-US" sz="1700" dirty="0"/>
          </a:p>
        </p:txBody>
      </p:sp>
      <p:sp>
        <p:nvSpPr>
          <p:cNvPr id="15" name="Text 8"/>
          <p:cNvSpPr/>
          <p:nvPr/>
        </p:nvSpPr>
        <p:spPr>
          <a:xfrm>
            <a:off x="6806565" y="5556647"/>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Created modular database architecture and query patterns that accommodate future data expansion</a:t>
            </a:r>
            <a:endParaRPr lang="en-US" sz="1350" dirty="0"/>
          </a:p>
        </p:txBody>
      </p:sp>
      <p:sp>
        <p:nvSpPr>
          <p:cNvPr id="16" name="Text 9"/>
          <p:cNvSpPr/>
          <p:nvPr/>
        </p:nvSpPr>
        <p:spPr>
          <a:xfrm>
            <a:off x="6442472" y="6420803"/>
            <a:ext cx="7492603" cy="782598"/>
          </a:xfrm>
          <a:prstGeom prst="rect">
            <a:avLst/>
          </a:prstGeom>
          <a:noFill/>
          <a:ln/>
        </p:spPr>
        <p:txBody>
          <a:bodyPr wrap="square" lIns="0" tIns="0" rIns="0" bIns="0" rtlCol="0" anchor="t"/>
          <a:lstStyle/>
          <a:p>
            <a:pPr marL="0" indent="0" algn="l">
              <a:lnSpc>
                <a:spcPts val="2050"/>
              </a:lnSpc>
              <a:buNone/>
            </a:pPr>
            <a:r>
              <a:rPr lang="en-US" sz="1350" b="1" dirty="0">
                <a:solidFill>
                  <a:srgbClr val="404155"/>
                </a:solidFill>
                <a:latin typeface="Nobile" pitchFamily="34" charset="0"/>
                <a:ea typeface="Nobile" pitchFamily="34" charset="-122"/>
                <a:cs typeface="Nobile" pitchFamily="34" charset="-120"/>
              </a:rPr>
              <a:t>Final Takeaway:</a:t>
            </a:r>
            <a:r>
              <a:rPr lang="en-US" sz="1350" dirty="0">
                <a:solidFill>
                  <a:srgbClr val="404155"/>
                </a:solidFill>
                <a:latin typeface="Nobile" pitchFamily="34" charset="0"/>
                <a:ea typeface="Nobile" pitchFamily="34" charset="-122"/>
                <a:cs typeface="Nobile" pitchFamily="34" charset="-120"/>
              </a:rPr>
              <a:t> PhonePe Pulse data reveals how digital payments have fundamentally transformed India's financial landscape, and how sophisticated data analytics enables smarter, evidence-based business strategy in the fintech sector.</a:t>
            </a:r>
            <a:endParaRPr lang="en-US" sz="1350" dirty="0"/>
          </a:p>
        </p:txBody>
      </p:sp>
      <p:sp>
        <p:nvSpPr>
          <p:cNvPr id="17" name="Shape 10"/>
          <p:cNvSpPr/>
          <p:nvPr/>
        </p:nvSpPr>
        <p:spPr>
          <a:xfrm>
            <a:off x="6181725" y="6249591"/>
            <a:ext cx="22860" cy="1125022"/>
          </a:xfrm>
          <a:prstGeom prst="rect">
            <a:avLst/>
          </a:prstGeom>
          <a:solidFill>
            <a:srgbClr val="4967E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85000"/>
            </a:srgbClr>
          </a:solidFill>
          <a:ln/>
        </p:spPr>
      </p:sp>
      <p:sp>
        <p:nvSpPr>
          <p:cNvPr id="4" name="Text 1"/>
          <p:cNvSpPr/>
          <p:nvPr/>
        </p:nvSpPr>
        <p:spPr>
          <a:xfrm>
            <a:off x="4834295" y="2320052"/>
            <a:ext cx="4961811" cy="620078"/>
          </a:xfrm>
          <a:prstGeom prst="rect">
            <a:avLst/>
          </a:prstGeom>
          <a:noFill/>
          <a:ln/>
        </p:spPr>
        <p:txBody>
          <a:bodyPr wrap="none" lIns="0" tIns="0" rIns="0" bIns="0" rtlCol="0" anchor="t"/>
          <a:lstStyle/>
          <a:p>
            <a:pPr marL="0" indent="0" algn="ctr">
              <a:lnSpc>
                <a:spcPts val="4850"/>
              </a:lnSpc>
              <a:buNone/>
            </a:pPr>
            <a:r>
              <a:rPr lang="en-US" sz="3900" b="1" dirty="0">
                <a:solidFill>
                  <a:srgbClr val="1B1B27"/>
                </a:solidFill>
                <a:latin typeface="Corben" pitchFamily="34" charset="0"/>
                <a:ea typeface="Corben" pitchFamily="34" charset="-122"/>
                <a:cs typeface="Corben" pitchFamily="34" charset="-120"/>
              </a:rPr>
              <a:t>Thank You </a:t>
            </a:r>
            <a:endParaRPr lang="en-US" sz="3900" dirty="0"/>
          </a:p>
        </p:txBody>
      </p:sp>
      <p:sp>
        <p:nvSpPr>
          <p:cNvPr id="5" name="Text 2"/>
          <p:cNvSpPr/>
          <p:nvPr/>
        </p:nvSpPr>
        <p:spPr>
          <a:xfrm>
            <a:off x="793790" y="3237786"/>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7228" y="3778568"/>
            <a:ext cx="595313" cy="595313"/>
          </a:xfrm>
          <a:prstGeom prst="rect">
            <a:avLst/>
          </a:prstGeom>
        </p:spPr>
      </p:pic>
      <p:sp>
        <p:nvSpPr>
          <p:cNvPr id="7" name="Text 3"/>
          <p:cNvSpPr/>
          <p:nvPr/>
        </p:nvSpPr>
        <p:spPr>
          <a:xfrm>
            <a:off x="793790" y="4621887"/>
            <a:ext cx="4182189" cy="317540"/>
          </a:xfrm>
          <a:prstGeom prst="rect">
            <a:avLst/>
          </a:prstGeom>
          <a:noFill/>
          <a:ln/>
        </p:spPr>
        <p:txBody>
          <a:bodyPr wrap="none" lIns="0" tIns="0" rIns="0" bIns="0" rtlCol="0" anchor="t"/>
          <a:lstStyle/>
          <a:p>
            <a:pPr marL="0" indent="0" algn="ctr">
              <a:lnSpc>
                <a:spcPts val="2500"/>
              </a:lnSpc>
              <a:buNone/>
            </a:pPr>
            <a:r>
              <a:rPr lang="en-US" sz="1550" b="1" dirty="0">
                <a:solidFill>
                  <a:srgbClr val="404155"/>
                </a:solidFill>
                <a:latin typeface="Nobile" pitchFamily="34" charset="0"/>
                <a:ea typeface="Nobile" pitchFamily="34" charset="-122"/>
                <a:cs typeface="Nobile" pitchFamily="34" charset="-120"/>
              </a:rPr>
              <a:t>gayathris1429@gmail.com</a:t>
            </a:r>
            <a:endParaRPr lang="en-US" sz="15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7425" y="3778568"/>
            <a:ext cx="595313" cy="595313"/>
          </a:xfrm>
          <a:prstGeom prst="rect">
            <a:avLst/>
          </a:prstGeom>
        </p:spPr>
      </p:pic>
      <p:sp>
        <p:nvSpPr>
          <p:cNvPr id="9" name="Text 4">
            <a:hlinkClick r:id="rId8"/>
          </p:cNvPr>
          <p:cNvSpPr/>
          <p:nvPr/>
        </p:nvSpPr>
        <p:spPr>
          <a:xfrm>
            <a:off x="6074688" y="4621887"/>
            <a:ext cx="2480905" cy="310158"/>
          </a:xfrm>
          <a:prstGeom prst="rect">
            <a:avLst/>
          </a:prstGeom>
          <a:noFill/>
          <a:ln/>
        </p:spPr>
        <p:txBody>
          <a:bodyPr wrap="none" lIns="0" tIns="0" rIns="0" bIns="0" rtlCol="0" anchor="t"/>
          <a:lstStyle/>
          <a:p>
            <a:pPr marL="0" indent="0" algn="ctr">
              <a:lnSpc>
                <a:spcPts val="2400"/>
              </a:lnSpc>
              <a:buNone/>
            </a:pPr>
            <a:r>
              <a:rPr lang="en-US" sz="1950" u="sng" dirty="0">
                <a:solidFill>
                  <a:srgbClr val="1B1B27"/>
                </a:solidFill>
                <a:latin typeface="Corben" pitchFamily="34" charset="0"/>
                <a:ea typeface="Corben" pitchFamily="34" charset="-122"/>
                <a:cs typeface="Corben" pitchFamily="34" charset="-120"/>
                <a:hlinkClick r:id="rId8">
                  <a:extLst>
                    <a:ext uri="{A12FA001-AC4F-418D-AE19-62706E023703}">
                      <ahyp:hlinkClr xmlns:ahyp="http://schemas.microsoft.com/office/drawing/2018/hyperlinkcolor" val="tx"/>
                    </a:ext>
                  </a:extLst>
                </a:hlinkClick>
              </a:rPr>
              <a:t>LinkedIn</a:t>
            </a:r>
            <a:endParaRPr lang="en-US" sz="1950" dirty="0"/>
          </a:p>
        </p:txBody>
      </p:sp>
      <p:sp>
        <p:nvSpPr>
          <p:cNvPr id="10" name="Text 5"/>
          <p:cNvSpPr/>
          <p:nvPr/>
        </p:nvSpPr>
        <p:spPr>
          <a:xfrm>
            <a:off x="5223986" y="5051108"/>
            <a:ext cx="4182308" cy="317540"/>
          </a:xfrm>
          <a:prstGeom prst="rect">
            <a:avLst/>
          </a:prstGeom>
          <a:noFill/>
          <a:ln/>
        </p:spPr>
        <p:txBody>
          <a:bodyPr wrap="none" lIns="0" tIns="0" rIns="0" bIns="0" rtlCol="0" anchor="t"/>
          <a:lstStyle/>
          <a:p>
            <a:pPr marL="0" indent="0" algn="ctr">
              <a:lnSpc>
                <a:spcPts val="2500"/>
              </a:lnSpc>
              <a:buNone/>
            </a:pPr>
            <a:endParaRPr lang="en-US" sz="1550" dirty="0"/>
          </a:p>
        </p:txBody>
      </p:sp>
      <p:pic>
        <p:nvPicPr>
          <p:cNvPr id="1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47740" y="3778568"/>
            <a:ext cx="595313" cy="595313"/>
          </a:xfrm>
          <a:prstGeom prst="rect">
            <a:avLst/>
          </a:prstGeom>
        </p:spPr>
      </p:pic>
      <p:sp>
        <p:nvSpPr>
          <p:cNvPr id="12" name="Text 6"/>
          <p:cNvSpPr/>
          <p:nvPr/>
        </p:nvSpPr>
        <p:spPr>
          <a:xfrm>
            <a:off x="10505003" y="4621887"/>
            <a:ext cx="2480905" cy="310158"/>
          </a:xfrm>
          <a:prstGeom prst="rect">
            <a:avLst/>
          </a:prstGeom>
          <a:noFill/>
          <a:ln/>
        </p:spPr>
        <p:txBody>
          <a:bodyPr wrap="none" lIns="0" tIns="0" rIns="0" bIns="0" rtlCol="0" anchor="t"/>
          <a:lstStyle/>
          <a:p>
            <a:pPr marL="0" indent="0" algn="ctr">
              <a:lnSpc>
                <a:spcPts val="2400"/>
              </a:lnSpc>
              <a:buNone/>
            </a:pPr>
            <a:r>
              <a:rPr lang="en-US" sz="1950" u="sng" dirty="0">
                <a:solidFill>
                  <a:srgbClr val="1B1B27"/>
                </a:solidFill>
                <a:latin typeface="Corben" pitchFamily="34" charset="0"/>
                <a:ea typeface="Corben" pitchFamily="34" charset="-122"/>
                <a:cs typeface="Corben" pitchFamily="34" charset="-120"/>
                <a:hlinkClick r:id="rId11">
                  <a:extLst>
                    <a:ext uri="{A12FA001-AC4F-418D-AE19-62706E023703}">
                      <ahyp:hlinkClr xmlns:ahyp="http://schemas.microsoft.com/office/drawing/2018/hyperlinkcolor" val="tx"/>
                    </a:ext>
                  </a:extLst>
                </a:hlinkClick>
              </a:rPr>
              <a:t>GitHub</a:t>
            </a:r>
            <a:endParaRPr lang="en-US" sz="1950" dirty="0"/>
          </a:p>
        </p:txBody>
      </p:sp>
      <p:sp>
        <p:nvSpPr>
          <p:cNvPr id="13" name="Text 7"/>
          <p:cNvSpPr/>
          <p:nvPr/>
        </p:nvSpPr>
        <p:spPr>
          <a:xfrm>
            <a:off x="9654302" y="5051108"/>
            <a:ext cx="4182308"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14" name="Text 8"/>
          <p:cNvSpPr/>
          <p:nvPr/>
        </p:nvSpPr>
        <p:spPr>
          <a:xfrm>
            <a:off x="793790" y="5591889"/>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6419"/>
            <a:ext cx="8377118"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Dataset Overview: Scale &amp; Structure</a:t>
            </a:r>
            <a:endParaRPr lang="en-US" sz="3900" dirty="0"/>
          </a:p>
        </p:txBody>
      </p:sp>
      <p:sp>
        <p:nvSpPr>
          <p:cNvPr id="3" name="Text 1"/>
          <p:cNvSpPr/>
          <p:nvPr/>
        </p:nvSpPr>
        <p:spPr>
          <a:xfrm>
            <a:off x="793790"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6</a:t>
            </a:r>
            <a:endParaRPr lang="en-US" sz="5150" dirty="0"/>
          </a:p>
        </p:txBody>
      </p:sp>
      <p:sp>
        <p:nvSpPr>
          <p:cNvPr id="4" name="Text 2"/>
          <p:cNvSpPr/>
          <p:nvPr/>
        </p:nvSpPr>
        <p:spPr>
          <a:xfrm>
            <a:off x="1090613"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Years of Data</a:t>
            </a:r>
            <a:endParaRPr lang="en-US" sz="1950" dirty="0"/>
          </a:p>
        </p:txBody>
      </p:sp>
      <p:sp>
        <p:nvSpPr>
          <p:cNvPr id="5" name="Text 3"/>
          <p:cNvSpPr/>
          <p:nvPr/>
        </p:nvSpPr>
        <p:spPr>
          <a:xfrm>
            <a:off x="793790" y="4274701"/>
            <a:ext cx="3074670"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2018 through 2023</a:t>
            </a:r>
            <a:endParaRPr lang="en-US" sz="1550" dirty="0"/>
          </a:p>
        </p:txBody>
      </p:sp>
      <p:sp>
        <p:nvSpPr>
          <p:cNvPr id="6" name="Text 4"/>
          <p:cNvSpPr/>
          <p:nvPr/>
        </p:nvSpPr>
        <p:spPr>
          <a:xfrm>
            <a:off x="4116467"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24</a:t>
            </a:r>
            <a:endParaRPr lang="en-US" sz="5150" dirty="0"/>
          </a:p>
        </p:txBody>
      </p:sp>
      <p:sp>
        <p:nvSpPr>
          <p:cNvPr id="7" name="Text 5"/>
          <p:cNvSpPr/>
          <p:nvPr/>
        </p:nvSpPr>
        <p:spPr>
          <a:xfrm>
            <a:off x="4413290"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Quarters</a:t>
            </a:r>
            <a:endParaRPr lang="en-US" sz="1950" dirty="0"/>
          </a:p>
        </p:txBody>
      </p:sp>
      <p:sp>
        <p:nvSpPr>
          <p:cNvPr id="8" name="Text 6"/>
          <p:cNvSpPr/>
          <p:nvPr/>
        </p:nvSpPr>
        <p:spPr>
          <a:xfrm>
            <a:off x="4116467" y="4274701"/>
            <a:ext cx="3074670"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Q1 to Q4 across all years</a:t>
            </a:r>
            <a:endParaRPr lang="en-US" sz="1550" dirty="0"/>
          </a:p>
        </p:txBody>
      </p:sp>
      <p:sp>
        <p:nvSpPr>
          <p:cNvPr id="9" name="Text 7"/>
          <p:cNvSpPr/>
          <p:nvPr/>
        </p:nvSpPr>
        <p:spPr>
          <a:xfrm>
            <a:off x="7439144"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36</a:t>
            </a:r>
            <a:endParaRPr lang="en-US" sz="5150" dirty="0"/>
          </a:p>
        </p:txBody>
      </p:sp>
      <p:sp>
        <p:nvSpPr>
          <p:cNvPr id="10" name="Text 8"/>
          <p:cNvSpPr/>
          <p:nvPr/>
        </p:nvSpPr>
        <p:spPr>
          <a:xfrm>
            <a:off x="7735967"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States &amp; UTs</a:t>
            </a:r>
            <a:endParaRPr lang="en-US" sz="1950" dirty="0"/>
          </a:p>
        </p:txBody>
      </p:sp>
      <p:sp>
        <p:nvSpPr>
          <p:cNvPr id="11" name="Text 9"/>
          <p:cNvSpPr/>
          <p:nvPr/>
        </p:nvSpPr>
        <p:spPr>
          <a:xfrm>
            <a:off x="7439144" y="4274701"/>
            <a:ext cx="3074670" cy="635079"/>
          </a:xfrm>
          <a:prstGeom prst="rect">
            <a:avLst/>
          </a:prstGeom>
          <a:noFill/>
          <a:ln/>
        </p:spPr>
        <p:txBody>
          <a:bodyPr wrap="squar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Nearly all Indian states and union territories</a:t>
            </a:r>
            <a:endParaRPr lang="en-US" sz="1550" dirty="0"/>
          </a:p>
        </p:txBody>
      </p:sp>
      <p:sp>
        <p:nvSpPr>
          <p:cNvPr id="12" name="Text 10"/>
          <p:cNvSpPr/>
          <p:nvPr/>
        </p:nvSpPr>
        <p:spPr>
          <a:xfrm>
            <a:off x="10761821" y="2942511"/>
            <a:ext cx="3074789"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700+</a:t>
            </a:r>
            <a:endParaRPr lang="en-US" sz="5150" dirty="0"/>
          </a:p>
        </p:txBody>
      </p:sp>
      <p:sp>
        <p:nvSpPr>
          <p:cNvPr id="13" name="Text 11"/>
          <p:cNvSpPr/>
          <p:nvPr/>
        </p:nvSpPr>
        <p:spPr>
          <a:xfrm>
            <a:off x="11058763"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Districts</a:t>
            </a:r>
            <a:endParaRPr lang="en-US" sz="1950" dirty="0"/>
          </a:p>
        </p:txBody>
      </p:sp>
      <p:sp>
        <p:nvSpPr>
          <p:cNvPr id="14" name="Text 12"/>
          <p:cNvSpPr/>
          <p:nvPr/>
        </p:nvSpPr>
        <p:spPr>
          <a:xfrm>
            <a:off x="10761821" y="4274701"/>
            <a:ext cx="3074789"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Granular geographic coverage</a:t>
            </a:r>
            <a:endParaRPr lang="en-US" sz="1550" dirty="0"/>
          </a:p>
        </p:txBody>
      </p:sp>
      <p:sp>
        <p:nvSpPr>
          <p:cNvPr id="15" name="Text 13"/>
          <p:cNvSpPr/>
          <p:nvPr/>
        </p:nvSpPr>
        <p:spPr>
          <a:xfrm>
            <a:off x="793790" y="5133023"/>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analysis is based on structured data ingested from PhonePe Pulse GitHub, processed through a robust data pipeline. The database architecture comprises 9 MySQL tables that store both aggregated datasets and map-level transaction data, optimized specifically for analytical querying. This comprehensive scale enables seamless analysis from macro-level national trends down to micro-level district performance, providing stakeholders with multi-layered insights into India's digital payment ecosystem.</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4807"/>
          </a:xfrm>
          <a:prstGeom prst="rect">
            <a:avLst/>
          </a:prstGeom>
        </p:spPr>
      </p:pic>
      <p:sp>
        <p:nvSpPr>
          <p:cNvPr id="3" name="Text 0"/>
          <p:cNvSpPr/>
          <p:nvPr/>
        </p:nvSpPr>
        <p:spPr>
          <a:xfrm>
            <a:off x="724733" y="3133368"/>
            <a:ext cx="9182219" cy="566261"/>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Transaction Growth: National Performance</a:t>
            </a:r>
            <a:endParaRPr lang="en-US" sz="3550" dirty="0"/>
          </a:p>
        </p:txBody>
      </p:sp>
      <p:sp>
        <p:nvSpPr>
          <p:cNvPr id="4" name="Shape 1"/>
          <p:cNvSpPr/>
          <p:nvPr/>
        </p:nvSpPr>
        <p:spPr>
          <a:xfrm>
            <a:off x="724733" y="3947755"/>
            <a:ext cx="4283393" cy="2577703"/>
          </a:xfrm>
          <a:prstGeom prst="roundRect">
            <a:avLst>
              <a:gd name="adj" fmla="val 2952"/>
            </a:avLst>
          </a:prstGeom>
          <a:solidFill>
            <a:srgbClr val="D2D9F9"/>
          </a:solidFill>
          <a:ln w="7620">
            <a:solidFill>
              <a:srgbClr val="4967E9"/>
            </a:solidFill>
            <a:prstDash val="solid"/>
          </a:ln>
        </p:spPr>
      </p:sp>
      <p:sp>
        <p:nvSpPr>
          <p:cNvPr id="5" name="Shape 2"/>
          <p:cNvSpPr/>
          <p:nvPr/>
        </p:nvSpPr>
        <p:spPr>
          <a:xfrm>
            <a:off x="913448" y="4136469"/>
            <a:ext cx="543520" cy="543520"/>
          </a:xfrm>
          <a:prstGeom prst="roundRect">
            <a:avLst>
              <a:gd name="adj" fmla="val 16821986"/>
            </a:avLst>
          </a:prstGeom>
          <a:solidFill>
            <a:srgbClr val="4967E9"/>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871" y="4285893"/>
            <a:ext cx="244554" cy="244554"/>
          </a:xfrm>
          <a:prstGeom prst="rect">
            <a:avLst/>
          </a:prstGeom>
        </p:spPr>
      </p:pic>
      <p:sp>
        <p:nvSpPr>
          <p:cNvPr id="7" name="Text 3"/>
          <p:cNvSpPr/>
          <p:nvPr/>
        </p:nvSpPr>
        <p:spPr>
          <a:xfrm>
            <a:off x="913448" y="4845368"/>
            <a:ext cx="2264807"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Exponential Growth</a:t>
            </a:r>
            <a:endParaRPr lang="en-US" sz="1750" dirty="0"/>
          </a:p>
        </p:txBody>
      </p:sp>
      <p:sp>
        <p:nvSpPr>
          <p:cNvPr id="8" name="Text 4"/>
          <p:cNvSpPr/>
          <p:nvPr/>
        </p:nvSpPr>
        <p:spPr>
          <a:xfrm>
            <a:off x="913448" y="5227558"/>
            <a:ext cx="3905964" cy="1109186"/>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Total transactions surpassed 100+ million per quarter in early years, with transaction value reaching ₹17,000+ crore in Q1 2018 and accelerating rapidly thereafter</a:t>
            </a:r>
            <a:endParaRPr lang="en-US" sz="1400" dirty="0"/>
          </a:p>
        </p:txBody>
      </p:sp>
      <p:sp>
        <p:nvSpPr>
          <p:cNvPr id="9" name="Shape 5"/>
          <p:cNvSpPr/>
          <p:nvPr/>
        </p:nvSpPr>
        <p:spPr>
          <a:xfrm>
            <a:off x="5173504" y="3947755"/>
            <a:ext cx="4283393" cy="2577703"/>
          </a:xfrm>
          <a:prstGeom prst="roundRect">
            <a:avLst>
              <a:gd name="adj" fmla="val 2952"/>
            </a:avLst>
          </a:prstGeom>
          <a:solidFill>
            <a:srgbClr val="D2D9F9"/>
          </a:solidFill>
          <a:ln w="7620">
            <a:solidFill>
              <a:srgbClr val="4967E9"/>
            </a:solidFill>
            <a:prstDash val="solid"/>
          </a:ln>
        </p:spPr>
      </p:sp>
      <p:sp>
        <p:nvSpPr>
          <p:cNvPr id="10" name="Shape 6"/>
          <p:cNvSpPr/>
          <p:nvPr/>
        </p:nvSpPr>
        <p:spPr>
          <a:xfrm>
            <a:off x="5362218" y="4136469"/>
            <a:ext cx="543520" cy="543520"/>
          </a:xfrm>
          <a:prstGeom prst="roundRect">
            <a:avLst>
              <a:gd name="adj" fmla="val 16821986"/>
            </a:avLst>
          </a:prstGeom>
          <a:solidFill>
            <a:srgbClr val="4967E9"/>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1641" y="4285893"/>
            <a:ext cx="244554" cy="244554"/>
          </a:xfrm>
          <a:prstGeom prst="rect">
            <a:avLst/>
          </a:prstGeom>
        </p:spPr>
      </p:pic>
      <p:sp>
        <p:nvSpPr>
          <p:cNvPr id="12" name="Text 7"/>
          <p:cNvSpPr/>
          <p:nvPr/>
        </p:nvSpPr>
        <p:spPr>
          <a:xfrm>
            <a:off x="5362218" y="4845368"/>
            <a:ext cx="2455426"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Consistent Momentum</a:t>
            </a:r>
            <a:endParaRPr lang="en-US" sz="1750" dirty="0"/>
          </a:p>
        </p:txBody>
      </p:sp>
      <p:sp>
        <p:nvSpPr>
          <p:cNvPr id="13" name="Text 8"/>
          <p:cNvSpPr/>
          <p:nvPr/>
        </p:nvSpPr>
        <p:spPr>
          <a:xfrm>
            <a:off x="5362218" y="5227558"/>
            <a:ext cx="3905964" cy="831890"/>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Strong quarter-on-quarter growth observed consistently across all reporting periods, demonstrating sustained adoption</a:t>
            </a:r>
            <a:endParaRPr lang="en-US" sz="1400" dirty="0"/>
          </a:p>
        </p:txBody>
      </p:sp>
      <p:sp>
        <p:nvSpPr>
          <p:cNvPr id="14" name="Shape 9"/>
          <p:cNvSpPr/>
          <p:nvPr/>
        </p:nvSpPr>
        <p:spPr>
          <a:xfrm>
            <a:off x="9622274" y="3947755"/>
            <a:ext cx="4283393" cy="2577703"/>
          </a:xfrm>
          <a:prstGeom prst="roundRect">
            <a:avLst>
              <a:gd name="adj" fmla="val 2952"/>
            </a:avLst>
          </a:prstGeom>
          <a:solidFill>
            <a:srgbClr val="D2D9F9"/>
          </a:solidFill>
          <a:ln w="7620">
            <a:solidFill>
              <a:srgbClr val="4967E9"/>
            </a:solidFill>
            <a:prstDash val="solid"/>
          </a:ln>
        </p:spPr>
      </p:sp>
      <p:sp>
        <p:nvSpPr>
          <p:cNvPr id="15" name="Shape 10"/>
          <p:cNvSpPr/>
          <p:nvPr/>
        </p:nvSpPr>
        <p:spPr>
          <a:xfrm>
            <a:off x="9810988" y="4136469"/>
            <a:ext cx="543520" cy="543520"/>
          </a:xfrm>
          <a:prstGeom prst="roundRect">
            <a:avLst>
              <a:gd name="adj" fmla="val 16821986"/>
            </a:avLst>
          </a:prstGeom>
          <a:solidFill>
            <a:srgbClr val="4967E9"/>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0412" y="4285893"/>
            <a:ext cx="244554" cy="244554"/>
          </a:xfrm>
          <a:prstGeom prst="rect">
            <a:avLst/>
          </a:prstGeom>
        </p:spPr>
      </p:pic>
      <p:sp>
        <p:nvSpPr>
          <p:cNvPr id="17" name="Text 11"/>
          <p:cNvSpPr/>
          <p:nvPr/>
        </p:nvSpPr>
        <p:spPr>
          <a:xfrm>
            <a:off x="9810988" y="4845368"/>
            <a:ext cx="2264807"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Nationwide Shift</a:t>
            </a:r>
            <a:endParaRPr lang="en-US" sz="1750" dirty="0"/>
          </a:p>
        </p:txBody>
      </p:sp>
      <p:sp>
        <p:nvSpPr>
          <p:cNvPr id="18" name="Text 12"/>
          <p:cNvSpPr/>
          <p:nvPr/>
        </p:nvSpPr>
        <p:spPr>
          <a:xfrm>
            <a:off x="9810988" y="5227558"/>
            <a:ext cx="3905964" cy="1109186"/>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Digital payments evolved from urban adoption to nationwide behavior, driven by UPI convenience and widespread smartphone penetration</a:t>
            </a:r>
            <a:endParaRPr lang="en-US" sz="1400" dirty="0"/>
          </a:p>
        </p:txBody>
      </p:sp>
      <p:sp>
        <p:nvSpPr>
          <p:cNvPr id="19" name="Text 13"/>
          <p:cNvSpPr/>
          <p:nvPr/>
        </p:nvSpPr>
        <p:spPr>
          <a:xfrm>
            <a:off x="996434" y="6897648"/>
            <a:ext cx="12909233" cy="277297"/>
          </a:xfrm>
          <a:prstGeom prst="rect">
            <a:avLst/>
          </a:prstGeom>
          <a:noFill/>
          <a:ln/>
        </p:spPr>
        <p:txBody>
          <a:bodyPr wrap="none" lIns="0" tIns="0" rIns="0" bIns="0" rtlCol="0" anchor="t"/>
          <a:lstStyle/>
          <a:p>
            <a:pPr marL="0" indent="0" algn="l">
              <a:lnSpc>
                <a:spcPts val="2150"/>
              </a:lnSpc>
              <a:buNone/>
            </a:pPr>
            <a:r>
              <a:rPr lang="en-US" sz="1400" b="1" dirty="0">
                <a:solidFill>
                  <a:srgbClr val="404155"/>
                </a:solidFill>
                <a:latin typeface="Nobile" pitchFamily="34" charset="0"/>
                <a:ea typeface="Nobile" pitchFamily="34" charset="-122"/>
                <a:cs typeface="Nobile" pitchFamily="34" charset="-120"/>
              </a:rPr>
              <a:t>Key Insight:</a:t>
            </a:r>
            <a:r>
              <a:rPr lang="en-US" sz="1400" dirty="0">
                <a:solidFill>
                  <a:srgbClr val="404155"/>
                </a:solidFill>
                <a:latin typeface="Nobile" pitchFamily="34" charset="0"/>
                <a:ea typeface="Nobile" pitchFamily="34" charset="-122"/>
                <a:cs typeface="Nobile" pitchFamily="34" charset="-120"/>
              </a:rPr>
              <a:t> PhonePe has transformed from being merely a payment app into becoming core financial infrastructure for India's digital economy.</a:t>
            </a:r>
            <a:endParaRPr lang="en-US" sz="1400" dirty="0"/>
          </a:p>
        </p:txBody>
      </p:sp>
      <p:sp>
        <p:nvSpPr>
          <p:cNvPr id="20" name="Shape 14"/>
          <p:cNvSpPr/>
          <p:nvPr/>
        </p:nvSpPr>
        <p:spPr>
          <a:xfrm>
            <a:off x="724733" y="6711553"/>
            <a:ext cx="22860" cy="649486"/>
          </a:xfrm>
          <a:prstGeom prst="rect">
            <a:avLst/>
          </a:prstGeom>
          <a:solidFill>
            <a:srgbClr val="4967E9"/>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7635"/>
            <a:ext cx="7626429"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State-Wise Transaction Patterns</a:t>
            </a:r>
            <a:endParaRPr lang="en-US" sz="3900" dirty="0"/>
          </a:p>
        </p:txBody>
      </p:sp>
      <p:sp>
        <p:nvSpPr>
          <p:cNvPr id="3" name="Text 1"/>
          <p:cNvSpPr/>
          <p:nvPr/>
        </p:nvSpPr>
        <p:spPr>
          <a:xfrm>
            <a:off x="793790" y="1777008"/>
            <a:ext cx="4846677"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Geographic Concentration of Value</a:t>
            </a:r>
            <a:endParaRPr lang="en-US" sz="2300" dirty="0"/>
          </a:p>
        </p:txBody>
      </p:sp>
      <p:sp>
        <p:nvSpPr>
          <p:cNvPr id="4" name="Shape 2"/>
          <p:cNvSpPr/>
          <p:nvPr/>
        </p:nvSpPr>
        <p:spPr>
          <a:xfrm>
            <a:off x="793790" y="2446734"/>
            <a:ext cx="4215289" cy="1824276"/>
          </a:xfrm>
          <a:prstGeom prst="roundRect">
            <a:avLst>
              <a:gd name="adj" fmla="val 6015"/>
            </a:avLst>
          </a:prstGeom>
          <a:solidFill>
            <a:srgbClr val="F9F9FF">
              <a:alpha val="95000"/>
            </a:srgbClr>
          </a:solidFill>
          <a:ln w="22860">
            <a:solidFill>
              <a:srgbClr val="B8BFDF"/>
            </a:solidFill>
            <a:prstDash val="solid"/>
          </a:ln>
        </p:spPr>
      </p:sp>
      <p:sp>
        <p:nvSpPr>
          <p:cNvPr id="5" name="Shape 3"/>
          <p:cNvSpPr/>
          <p:nvPr/>
        </p:nvSpPr>
        <p:spPr>
          <a:xfrm>
            <a:off x="770930" y="2446734"/>
            <a:ext cx="91440" cy="1824276"/>
          </a:xfrm>
          <a:prstGeom prst="roundRect">
            <a:avLst>
              <a:gd name="adj" fmla="val 91163"/>
            </a:avLst>
          </a:prstGeom>
          <a:solidFill>
            <a:srgbClr val="4967E9"/>
          </a:solidFill>
          <a:ln/>
        </p:spPr>
      </p:sp>
      <p:sp>
        <p:nvSpPr>
          <p:cNvPr id="6" name="Text 4"/>
          <p:cNvSpPr/>
          <p:nvPr/>
        </p:nvSpPr>
        <p:spPr>
          <a:xfrm>
            <a:off x="1083588"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Maharashtra</a:t>
            </a:r>
            <a:endParaRPr lang="en-US" sz="1950" dirty="0"/>
          </a:p>
        </p:txBody>
      </p:sp>
      <p:sp>
        <p:nvSpPr>
          <p:cNvPr id="7" name="Text 5"/>
          <p:cNvSpPr/>
          <p:nvPr/>
        </p:nvSpPr>
        <p:spPr>
          <a:xfrm>
            <a:off x="1083588" y="3097173"/>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Economic powerhouse and financial capital driving highest transaction volumes</a:t>
            </a:r>
            <a:endParaRPr lang="en-US" sz="1550" dirty="0"/>
          </a:p>
        </p:txBody>
      </p:sp>
      <p:sp>
        <p:nvSpPr>
          <p:cNvPr id="8" name="Shape 6"/>
          <p:cNvSpPr/>
          <p:nvPr/>
        </p:nvSpPr>
        <p:spPr>
          <a:xfrm>
            <a:off x="5207437" y="2446734"/>
            <a:ext cx="4215408" cy="1824276"/>
          </a:xfrm>
          <a:prstGeom prst="roundRect">
            <a:avLst>
              <a:gd name="adj" fmla="val 6015"/>
            </a:avLst>
          </a:prstGeom>
          <a:solidFill>
            <a:srgbClr val="F9F9FF">
              <a:alpha val="95000"/>
            </a:srgbClr>
          </a:solidFill>
          <a:ln w="22860">
            <a:solidFill>
              <a:srgbClr val="B8BFDF"/>
            </a:solidFill>
            <a:prstDash val="solid"/>
          </a:ln>
        </p:spPr>
      </p:sp>
      <p:sp>
        <p:nvSpPr>
          <p:cNvPr id="9" name="Shape 7"/>
          <p:cNvSpPr/>
          <p:nvPr/>
        </p:nvSpPr>
        <p:spPr>
          <a:xfrm>
            <a:off x="5184577" y="2446734"/>
            <a:ext cx="91440" cy="1824276"/>
          </a:xfrm>
          <a:prstGeom prst="roundRect">
            <a:avLst>
              <a:gd name="adj" fmla="val 91163"/>
            </a:avLst>
          </a:prstGeom>
          <a:solidFill>
            <a:srgbClr val="4967E9"/>
          </a:solidFill>
          <a:ln/>
        </p:spPr>
      </p:sp>
      <p:sp>
        <p:nvSpPr>
          <p:cNvPr id="10" name="Text 8"/>
          <p:cNvSpPr/>
          <p:nvPr/>
        </p:nvSpPr>
        <p:spPr>
          <a:xfrm>
            <a:off x="5497235"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Karnataka</a:t>
            </a:r>
            <a:endParaRPr lang="en-US" sz="1950" dirty="0"/>
          </a:p>
        </p:txBody>
      </p:sp>
      <p:sp>
        <p:nvSpPr>
          <p:cNvPr id="11" name="Text 9"/>
          <p:cNvSpPr/>
          <p:nvPr/>
        </p:nvSpPr>
        <p:spPr>
          <a:xfrm>
            <a:off x="5497235" y="3097173"/>
            <a:ext cx="3704392"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Technology hub with strong digital adoption across urban and semi-urban centers</a:t>
            </a:r>
            <a:endParaRPr lang="en-US" sz="1550" dirty="0"/>
          </a:p>
        </p:txBody>
      </p:sp>
      <p:sp>
        <p:nvSpPr>
          <p:cNvPr id="12" name="Shape 10"/>
          <p:cNvSpPr/>
          <p:nvPr/>
        </p:nvSpPr>
        <p:spPr>
          <a:xfrm>
            <a:off x="9621203" y="2446734"/>
            <a:ext cx="4215289" cy="1824276"/>
          </a:xfrm>
          <a:prstGeom prst="roundRect">
            <a:avLst>
              <a:gd name="adj" fmla="val 6015"/>
            </a:avLst>
          </a:prstGeom>
          <a:solidFill>
            <a:srgbClr val="F9F9FF">
              <a:alpha val="95000"/>
            </a:srgbClr>
          </a:solidFill>
          <a:ln w="22860">
            <a:solidFill>
              <a:srgbClr val="B8BFDF"/>
            </a:solidFill>
            <a:prstDash val="solid"/>
          </a:ln>
        </p:spPr>
      </p:sp>
      <p:sp>
        <p:nvSpPr>
          <p:cNvPr id="13" name="Shape 11"/>
          <p:cNvSpPr/>
          <p:nvPr/>
        </p:nvSpPr>
        <p:spPr>
          <a:xfrm>
            <a:off x="9598343" y="2446734"/>
            <a:ext cx="91440" cy="1824276"/>
          </a:xfrm>
          <a:prstGeom prst="roundRect">
            <a:avLst>
              <a:gd name="adj" fmla="val 91163"/>
            </a:avLst>
          </a:prstGeom>
          <a:solidFill>
            <a:srgbClr val="4967E9"/>
          </a:solidFill>
          <a:ln/>
        </p:spPr>
      </p:sp>
      <p:sp>
        <p:nvSpPr>
          <p:cNvPr id="14" name="Text 12"/>
          <p:cNvSpPr/>
          <p:nvPr/>
        </p:nvSpPr>
        <p:spPr>
          <a:xfrm>
            <a:off x="9911001"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Tamil Nadu</a:t>
            </a:r>
            <a:endParaRPr lang="en-US" sz="1950" dirty="0"/>
          </a:p>
        </p:txBody>
      </p:sp>
      <p:sp>
        <p:nvSpPr>
          <p:cNvPr id="15" name="Text 13"/>
          <p:cNvSpPr/>
          <p:nvPr/>
        </p:nvSpPr>
        <p:spPr>
          <a:xfrm>
            <a:off x="9911001" y="3097173"/>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Industrial base with widespread merchant acceptance and consumer penetration</a:t>
            </a:r>
            <a:endParaRPr lang="en-US" sz="1550" dirty="0"/>
          </a:p>
        </p:txBody>
      </p:sp>
      <p:sp>
        <p:nvSpPr>
          <p:cNvPr id="16" name="Shape 14"/>
          <p:cNvSpPr/>
          <p:nvPr/>
        </p:nvSpPr>
        <p:spPr>
          <a:xfrm>
            <a:off x="793790" y="4469368"/>
            <a:ext cx="4215289" cy="1506736"/>
          </a:xfrm>
          <a:prstGeom prst="roundRect">
            <a:avLst>
              <a:gd name="adj" fmla="val 7282"/>
            </a:avLst>
          </a:prstGeom>
          <a:solidFill>
            <a:srgbClr val="F9F9FF">
              <a:alpha val="95000"/>
            </a:srgbClr>
          </a:solidFill>
          <a:ln w="22860">
            <a:solidFill>
              <a:srgbClr val="B8BFDF"/>
            </a:solidFill>
            <a:prstDash val="solid"/>
          </a:ln>
        </p:spPr>
      </p:sp>
      <p:sp>
        <p:nvSpPr>
          <p:cNvPr id="17" name="Shape 15"/>
          <p:cNvSpPr/>
          <p:nvPr/>
        </p:nvSpPr>
        <p:spPr>
          <a:xfrm>
            <a:off x="770930" y="4469368"/>
            <a:ext cx="91440" cy="1506736"/>
          </a:xfrm>
          <a:prstGeom prst="roundRect">
            <a:avLst>
              <a:gd name="adj" fmla="val 91163"/>
            </a:avLst>
          </a:prstGeom>
          <a:solidFill>
            <a:srgbClr val="4967E9"/>
          </a:solidFill>
          <a:ln/>
        </p:spPr>
      </p:sp>
      <p:sp>
        <p:nvSpPr>
          <p:cNvPr id="18" name="Text 16"/>
          <p:cNvSpPr/>
          <p:nvPr/>
        </p:nvSpPr>
        <p:spPr>
          <a:xfrm>
            <a:off x="1083588" y="46905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Uttar Pradesh</a:t>
            </a:r>
            <a:endParaRPr lang="en-US" sz="1950" dirty="0"/>
          </a:p>
        </p:txBody>
      </p:sp>
      <p:sp>
        <p:nvSpPr>
          <p:cNvPr id="19" name="Text 17"/>
          <p:cNvSpPr/>
          <p:nvPr/>
        </p:nvSpPr>
        <p:spPr>
          <a:xfrm>
            <a:off x="1083588" y="5119807"/>
            <a:ext cx="3704273"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Large population base showing rapid adoption in Tier-2 and Tier-3 cities</a:t>
            </a:r>
            <a:endParaRPr lang="en-US" sz="1550" dirty="0"/>
          </a:p>
        </p:txBody>
      </p:sp>
      <p:sp>
        <p:nvSpPr>
          <p:cNvPr id="20" name="Shape 18"/>
          <p:cNvSpPr/>
          <p:nvPr/>
        </p:nvSpPr>
        <p:spPr>
          <a:xfrm>
            <a:off x="5207437" y="4469368"/>
            <a:ext cx="4215408" cy="1506736"/>
          </a:xfrm>
          <a:prstGeom prst="roundRect">
            <a:avLst>
              <a:gd name="adj" fmla="val 7282"/>
            </a:avLst>
          </a:prstGeom>
          <a:solidFill>
            <a:srgbClr val="F9F9FF">
              <a:alpha val="95000"/>
            </a:srgbClr>
          </a:solidFill>
          <a:ln w="22860">
            <a:solidFill>
              <a:srgbClr val="B8BFDF"/>
            </a:solidFill>
            <a:prstDash val="solid"/>
          </a:ln>
        </p:spPr>
      </p:sp>
      <p:sp>
        <p:nvSpPr>
          <p:cNvPr id="21" name="Shape 19"/>
          <p:cNvSpPr/>
          <p:nvPr/>
        </p:nvSpPr>
        <p:spPr>
          <a:xfrm>
            <a:off x="5184577" y="4469368"/>
            <a:ext cx="91440" cy="1506736"/>
          </a:xfrm>
          <a:prstGeom prst="roundRect">
            <a:avLst>
              <a:gd name="adj" fmla="val 91163"/>
            </a:avLst>
          </a:prstGeom>
          <a:solidFill>
            <a:srgbClr val="4967E9"/>
          </a:solidFill>
          <a:ln/>
        </p:spPr>
      </p:sp>
      <p:sp>
        <p:nvSpPr>
          <p:cNvPr id="22" name="Text 20"/>
          <p:cNvSpPr/>
          <p:nvPr/>
        </p:nvSpPr>
        <p:spPr>
          <a:xfrm>
            <a:off x="5497235" y="46905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Telangana</a:t>
            </a:r>
            <a:endParaRPr lang="en-US" sz="1950" dirty="0"/>
          </a:p>
        </p:txBody>
      </p:sp>
      <p:sp>
        <p:nvSpPr>
          <p:cNvPr id="23" name="Text 21"/>
          <p:cNvSpPr/>
          <p:nvPr/>
        </p:nvSpPr>
        <p:spPr>
          <a:xfrm>
            <a:off x="5497235" y="5119807"/>
            <a:ext cx="3704392"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Hyderabad-centric growth with expanding regional presence</a:t>
            </a:r>
            <a:endParaRPr lang="en-US" sz="1550" dirty="0"/>
          </a:p>
        </p:txBody>
      </p:sp>
      <p:sp>
        <p:nvSpPr>
          <p:cNvPr id="24" name="Text 22"/>
          <p:cNvSpPr/>
          <p:nvPr/>
        </p:nvSpPr>
        <p:spPr>
          <a:xfrm>
            <a:off x="793790" y="619934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These states consistently contribute the highest transaction value in rupees crore, representing economic hubs and digitally mature markets. The geographic concentration reveals both market maturity in established centers and significant expansion opportunities in emerging regions.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579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District-Level Market Expansion</a:t>
            </a:r>
            <a:endParaRPr lang="en-US" sz="3900" dirty="0"/>
          </a:p>
        </p:txBody>
      </p:sp>
      <p:sp>
        <p:nvSpPr>
          <p:cNvPr id="4" name="Text 1"/>
          <p:cNvSpPr/>
          <p:nvPr/>
        </p:nvSpPr>
        <p:spPr>
          <a:xfrm>
            <a:off x="793790" y="1985248"/>
            <a:ext cx="4011692"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Micro-Market Opportunities</a:t>
            </a:r>
            <a:endParaRPr lang="en-US" sz="2300" dirty="0"/>
          </a:p>
        </p:txBody>
      </p:sp>
      <p:sp>
        <p:nvSpPr>
          <p:cNvPr id="5" name="Text 2"/>
          <p:cNvSpPr/>
          <p:nvPr/>
        </p:nvSpPr>
        <p:spPr>
          <a:xfrm>
            <a:off x="793790" y="28533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Key Findings</a:t>
            </a:r>
            <a:endParaRPr lang="en-US" sz="1950" dirty="0"/>
          </a:p>
        </p:txBody>
      </p:sp>
      <p:sp>
        <p:nvSpPr>
          <p:cNvPr id="6" name="Text 3"/>
          <p:cNvSpPr/>
          <p:nvPr/>
        </p:nvSpPr>
        <p:spPr>
          <a:xfrm>
            <a:off x="793790" y="3361849"/>
            <a:ext cx="3536156" cy="2540471"/>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Top districts generate ₹100+ lakh per quarter</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Metro districts dominate current volume</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Several non-metro districts show rapid adoption rates</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Emerging cities demonstrate untapped potential</a:t>
            </a:r>
            <a:endParaRPr lang="en-US" sz="1550" dirty="0"/>
          </a:p>
        </p:txBody>
      </p:sp>
      <p:sp>
        <p:nvSpPr>
          <p:cNvPr id="7" name="Text 4"/>
          <p:cNvSpPr/>
          <p:nvPr/>
        </p:nvSpPr>
        <p:spPr>
          <a:xfrm>
            <a:off x="4821674" y="28533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Strategic Value</a:t>
            </a:r>
            <a:endParaRPr lang="en-US" sz="1950" dirty="0"/>
          </a:p>
        </p:txBody>
      </p:sp>
      <p:sp>
        <p:nvSpPr>
          <p:cNvPr id="8" name="Text 5"/>
          <p:cNvSpPr/>
          <p:nvPr/>
        </p:nvSpPr>
        <p:spPr>
          <a:xfrm>
            <a:off x="4821674" y="3361849"/>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District-level analysis helps identify merchant onboarding opportunities, design targeted campaigns, and determine infrastructure investment zones. Localized strategies can significantly increase adoption in underserved areas.</a:t>
            </a:r>
            <a:endParaRPr lang="en-US" sz="1550" dirty="0"/>
          </a:p>
        </p:txBody>
      </p:sp>
      <p:sp>
        <p:nvSpPr>
          <p:cNvPr id="9" name="Shape 6"/>
          <p:cNvSpPr/>
          <p:nvPr/>
        </p:nvSpPr>
        <p:spPr>
          <a:xfrm>
            <a:off x="793790" y="6194976"/>
            <a:ext cx="7556421" cy="1160740"/>
          </a:xfrm>
          <a:prstGeom prst="roundRect">
            <a:avLst>
              <a:gd name="adj" fmla="val 7182"/>
            </a:avLst>
          </a:prstGeom>
          <a:solidFill>
            <a:srgbClr val="BBC6F7"/>
          </a:solidFill>
          <a:ln/>
        </p:spPr>
      </p:sp>
      <p:pic>
        <p:nvPicPr>
          <p:cNvPr id="10" name="Image 1" descr="preencoded.png"/>
          <p:cNvPicPr>
            <a:picLocks noChangeAspect="1"/>
          </p:cNvPicPr>
          <p:nvPr/>
        </p:nvPicPr>
        <p:blipFill>
          <a:blip r:embed="rId4"/>
          <a:stretch>
            <a:fillRect/>
          </a:stretch>
        </p:blipFill>
        <p:spPr>
          <a:xfrm>
            <a:off x="992148" y="6482631"/>
            <a:ext cx="248007" cy="198358"/>
          </a:xfrm>
          <a:prstGeom prst="rect">
            <a:avLst/>
          </a:prstGeom>
        </p:spPr>
      </p:pic>
      <p:sp>
        <p:nvSpPr>
          <p:cNvPr id="11" name="Text 7"/>
          <p:cNvSpPr/>
          <p:nvPr/>
        </p:nvSpPr>
        <p:spPr>
          <a:xfrm>
            <a:off x="1438513" y="6442864"/>
            <a:ext cx="67133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Nobile" pitchFamily="34" charset="0"/>
                <a:ea typeface="Nobile" pitchFamily="34" charset="-122"/>
                <a:cs typeface="Nobile" pitchFamily="34" charset="-120"/>
              </a:rPr>
              <a:t>Business Impact:</a:t>
            </a:r>
            <a:r>
              <a:rPr lang="en-US" sz="1550" dirty="0">
                <a:solidFill>
                  <a:srgbClr val="000000"/>
                </a:solidFill>
                <a:latin typeface="Nobile" pitchFamily="34" charset="0"/>
                <a:ea typeface="Nobile" pitchFamily="34" charset="-122"/>
                <a:cs typeface="Nobile" pitchFamily="34" charset="-120"/>
              </a:rPr>
              <a:t> Granular district data enables precision targeting and resource allocation for maximum ROI on expansion initiatives.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6755" y="524351"/>
            <a:ext cx="7431881" cy="552212"/>
          </a:xfrm>
          <a:prstGeom prst="rect">
            <a:avLst/>
          </a:prstGeom>
          <a:noFill/>
          <a:ln/>
        </p:spPr>
        <p:txBody>
          <a:bodyPr wrap="none" lIns="0" tIns="0" rIns="0" bIns="0" rtlCol="0" anchor="t"/>
          <a:lstStyle/>
          <a:p>
            <a:pPr marL="0" indent="0" algn="l">
              <a:lnSpc>
                <a:spcPts val="4300"/>
              </a:lnSpc>
              <a:buNone/>
            </a:pPr>
            <a:r>
              <a:rPr lang="en-US" sz="3450" dirty="0">
                <a:solidFill>
                  <a:srgbClr val="1B1B27"/>
                </a:solidFill>
                <a:latin typeface="Corben" pitchFamily="34" charset="0"/>
                <a:ea typeface="Corben" pitchFamily="34" charset="-122"/>
                <a:cs typeface="Corben" pitchFamily="34" charset="-120"/>
              </a:rPr>
              <a:t>User Adoption &amp; Device Dominance</a:t>
            </a:r>
            <a:endParaRPr lang="en-US" sz="3450" dirty="0"/>
          </a:p>
        </p:txBody>
      </p:sp>
      <p:sp>
        <p:nvSpPr>
          <p:cNvPr id="3" name="Text 1"/>
          <p:cNvSpPr/>
          <p:nvPr/>
        </p:nvSpPr>
        <p:spPr>
          <a:xfrm>
            <a:off x="706755" y="1139428"/>
            <a:ext cx="5022175" cy="331232"/>
          </a:xfrm>
          <a:prstGeom prst="rect">
            <a:avLst/>
          </a:prstGeom>
          <a:noFill/>
          <a:ln/>
        </p:spPr>
        <p:txBody>
          <a:bodyPr wrap="none" lIns="0" tIns="0" rIns="0" bIns="0" rtlCol="0" anchor="t"/>
          <a:lstStyle/>
          <a:p>
            <a:pPr marL="0" indent="0" algn="l">
              <a:lnSpc>
                <a:spcPts val="2600"/>
              </a:lnSpc>
              <a:buNone/>
            </a:pPr>
            <a:r>
              <a:rPr lang="en-US" sz="2050" dirty="0">
                <a:solidFill>
                  <a:srgbClr val="1B1B27"/>
                </a:solidFill>
                <a:latin typeface="Corben" pitchFamily="34" charset="0"/>
                <a:ea typeface="Corben" pitchFamily="34" charset="-122"/>
                <a:cs typeface="Corben" pitchFamily="34" charset="-120"/>
              </a:rPr>
              <a:t>Device-Wise User Distribution Analysis</a:t>
            </a:r>
            <a:endParaRPr lang="en-US" sz="2050" dirty="0"/>
          </a:p>
        </p:txBody>
      </p:sp>
      <p:pic>
        <p:nvPicPr>
          <p:cNvPr id="4" name="Image 0" descr="preencoded.png"/>
          <p:cNvPicPr>
            <a:picLocks noChangeAspect="1"/>
          </p:cNvPicPr>
          <p:nvPr/>
        </p:nvPicPr>
        <p:blipFill>
          <a:blip r:embed="rId3"/>
          <a:stretch>
            <a:fillRect/>
          </a:stretch>
        </p:blipFill>
        <p:spPr>
          <a:xfrm>
            <a:off x="706755" y="1706642"/>
            <a:ext cx="3156704" cy="3156704"/>
          </a:xfrm>
          <a:prstGeom prst="rect">
            <a:avLst/>
          </a:prstGeom>
        </p:spPr>
      </p:pic>
      <p:sp>
        <p:nvSpPr>
          <p:cNvPr id="5" name="Text 2"/>
          <p:cNvSpPr/>
          <p:nvPr/>
        </p:nvSpPr>
        <p:spPr>
          <a:xfrm>
            <a:off x="706755" y="5020628"/>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Android Dominance</a:t>
            </a:r>
            <a:endParaRPr lang="en-US" sz="1700" dirty="0"/>
          </a:p>
        </p:txBody>
      </p:sp>
      <p:sp>
        <p:nvSpPr>
          <p:cNvPr id="6" name="Text 3"/>
          <p:cNvSpPr/>
          <p:nvPr/>
        </p:nvSpPr>
        <p:spPr>
          <a:xfrm>
            <a:off x="706755" y="5390912"/>
            <a:ext cx="3156704" cy="1335881"/>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Android devices command overwhelming majority of user base, driven by affordability and widespread availability across income segments</a:t>
            </a:r>
            <a:endParaRPr lang="en-US" sz="1350" dirty="0"/>
          </a:p>
        </p:txBody>
      </p:sp>
      <p:pic>
        <p:nvPicPr>
          <p:cNvPr id="7" name="Image 1" descr="preencoded.png"/>
          <p:cNvPicPr>
            <a:picLocks noChangeAspect="1"/>
          </p:cNvPicPr>
          <p:nvPr/>
        </p:nvPicPr>
        <p:blipFill>
          <a:blip r:embed="rId4"/>
          <a:stretch>
            <a:fillRect/>
          </a:stretch>
        </p:blipFill>
        <p:spPr>
          <a:xfrm>
            <a:off x="4060031" y="1706642"/>
            <a:ext cx="3156823" cy="3156823"/>
          </a:xfrm>
          <a:prstGeom prst="rect">
            <a:avLst/>
          </a:prstGeom>
        </p:spPr>
      </p:pic>
      <p:sp>
        <p:nvSpPr>
          <p:cNvPr id="8" name="Text 4"/>
          <p:cNvSpPr/>
          <p:nvPr/>
        </p:nvSpPr>
        <p:spPr>
          <a:xfrm>
            <a:off x="4060031"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Xiaomi Lead</a:t>
            </a:r>
            <a:endParaRPr lang="en-US" sz="1700" dirty="0"/>
          </a:p>
        </p:txBody>
      </p:sp>
      <p:sp>
        <p:nvSpPr>
          <p:cNvPr id="9" name="Text 5"/>
          <p:cNvSpPr/>
          <p:nvPr/>
        </p:nvSpPr>
        <p:spPr>
          <a:xfrm>
            <a:off x="4060031" y="5391031"/>
            <a:ext cx="3156823" cy="1068705"/>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Xiaomi smartphones show highest adoption rates, particularly in value-conscious segments and emerging markets</a:t>
            </a:r>
            <a:endParaRPr lang="en-US" sz="1350" dirty="0"/>
          </a:p>
        </p:txBody>
      </p:sp>
      <p:pic>
        <p:nvPicPr>
          <p:cNvPr id="10" name="Image 2" descr="preencoded.png"/>
          <p:cNvPicPr>
            <a:picLocks noChangeAspect="1"/>
          </p:cNvPicPr>
          <p:nvPr/>
        </p:nvPicPr>
        <p:blipFill>
          <a:blip r:embed="rId5"/>
          <a:stretch>
            <a:fillRect/>
          </a:stretch>
        </p:blipFill>
        <p:spPr>
          <a:xfrm>
            <a:off x="7413427" y="1706642"/>
            <a:ext cx="3156823" cy="3156823"/>
          </a:xfrm>
          <a:prstGeom prst="rect">
            <a:avLst/>
          </a:prstGeom>
        </p:spPr>
      </p:pic>
      <p:sp>
        <p:nvSpPr>
          <p:cNvPr id="11" name="Text 6"/>
          <p:cNvSpPr/>
          <p:nvPr/>
        </p:nvSpPr>
        <p:spPr>
          <a:xfrm>
            <a:off x="7413427"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Samsung Presence</a:t>
            </a:r>
            <a:endParaRPr lang="en-US" sz="1700" dirty="0"/>
          </a:p>
        </p:txBody>
      </p:sp>
      <p:sp>
        <p:nvSpPr>
          <p:cNvPr id="12" name="Text 7"/>
          <p:cNvSpPr/>
          <p:nvPr/>
        </p:nvSpPr>
        <p:spPr>
          <a:xfrm>
            <a:off x="7413427" y="5391031"/>
            <a:ext cx="3156823"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Samsung maintains strong position across premium and mid-range categories with reliable performance</a:t>
            </a:r>
            <a:endParaRPr lang="en-US" sz="1350" dirty="0"/>
          </a:p>
        </p:txBody>
      </p:sp>
      <p:pic>
        <p:nvPicPr>
          <p:cNvPr id="13" name="Image 3" descr="preencoded.png"/>
          <p:cNvPicPr>
            <a:picLocks noChangeAspect="1"/>
          </p:cNvPicPr>
          <p:nvPr/>
        </p:nvPicPr>
        <p:blipFill>
          <a:blip r:embed="rId6"/>
          <a:stretch>
            <a:fillRect/>
          </a:stretch>
        </p:blipFill>
        <p:spPr>
          <a:xfrm>
            <a:off x="10766822" y="1706642"/>
            <a:ext cx="3156823" cy="3156823"/>
          </a:xfrm>
          <a:prstGeom prst="rect">
            <a:avLst/>
          </a:prstGeom>
        </p:spPr>
      </p:pic>
      <p:sp>
        <p:nvSpPr>
          <p:cNvPr id="14" name="Text 8"/>
          <p:cNvSpPr/>
          <p:nvPr/>
        </p:nvSpPr>
        <p:spPr>
          <a:xfrm>
            <a:off x="10766822"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Vivo Growth</a:t>
            </a:r>
            <a:endParaRPr lang="en-US" sz="1700" dirty="0"/>
          </a:p>
        </p:txBody>
      </p:sp>
      <p:sp>
        <p:nvSpPr>
          <p:cNvPr id="15" name="Text 9"/>
          <p:cNvSpPr/>
          <p:nvPr/>
        </p:nvSpPr>
        <p:spPr>
          <a:xfrm>
            <a:off x="10766822" y="5391031"/>
            <a:ext cx="3156823"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Vivo demonstrates rapid adoption, particularly among younger demographics and Tier-2 city users</a:t>
            </a:r>
            <a:endParaRPr lang="en-US" sz="1350" dirty="0"/>
          </a:p>
        </p:txBody>
      </p:sp>
      <p:sp>
        <p:nvSpPr>
          <p:cNvPr id="16" name="Text 10"/>
          <p:cNvSpPr/>
          <p:nvPr/>
        </p:nvSpPr>
        <p:spPr>
          <a:xfrm>
            <a:off x="706755" y="6903720"/>
            <a:ext cx="13216890"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Premium devices, particularly Apple iPhones, contribute significantly less volume despite higher per-user transaction values. This insight reveals that PhonePe's success is fundamentally driven by mass-market Android penetration rather than premium device adoption. </a:t>
            </a:r>
            <a:r>
              <a:rPr lang="en-US" sz="1350" b="1" dirty="0">
                <a:solidFill>
                  <a:srgbClr val="404155"/>
                </a:solidFill>
                <a:latin typeface="Nobile" pitchFamily="34" charset="0"/>
                <a:ea typeface="Nobile" pitchFamily="34" charset="-122"/>
                <a:cs typeface="Nobile" pitchFamily="34" charset="-120"/>
              </a:rPr>
              <a:t>Strategic Recommendation:</a:t>
            </a:r>
            <a:r>
              <a:rPr lang="en-US" sz="1350" dirty="0">
                <a:solidFill>
                  <a:srgbClr val="404155"/>
                </a:solidFill>
                <a:latin typeface="Nobile" pitchFamily="34" charset="0"/>
                <a:ea typeface="Nobile" pitchFamily="34" charset="-122"/>
                <a:cs typeface="Nobile" pitchFamily="34" charset="-120"/>
              </a:rPr>
              <a:t> Continue optimizing app performance and user experience for low-cost and mid-range Android devices to maintain competitive advantage.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5190" y="1259443"/>
            <a:ext cx="4768691" cy="441484"/>
          </a:xfrm>
          <a:prstGeom prst="rect">
            <a:avLst/>
          </a:prstGeom>
          <a:noFill/>
          <a:ln/>
        </p:spPr>
        <p:txBody>
          <a:bodyPr wrap="none" lIns="0" tIns="0" rIns="0" bIns="0" rtlCol="0" anchor="t"/>
          <a:lstStyle/>
          <a:p>
            <a:pPr marL="0" indent="0" algn="l">
              <a:lnSpc>
                <a:spcPts val="3450"/>
              </a:lnSpc>
              <a:buNone/>
            </a:pPr>
            <a:r>
              <a:rPr lang="en-US" sz="2750" dirty="0">
                <a:solidFill>
                  <a:srgbClr val="1B1B27"/>
                </a:solidFill>
                <a:latin typeface="Corben" pitchFamily="34" charset="0"/>
                <a:ea typeface="Corben" pitchFamily="34" charset="-122"/>
                <a:cs typeface="Corben" pitchFamily="34" charset="-120"/>
              </a:rPr>
              <a:t>Insurance Adoption Analysis</a:t>
            </a:r>
            <a:endParaRPr lang="en-US" sz="2750" dirty="0"/>
          </a:p>
        </p:txBody>
      </p:sp>
      <p:sp>
        <p:nvSpPr>
          <p:cNvPr id="4" name="Text 1"/>
          <p:cNvSpPr/>
          <p:nvPr/>
        </p:nvSpPr>
        <p:spPr>
          <a:xfrm>
            <a:off x="565190" y="1741051"/>
            <a:ext cx="3488888" cy="264914"/>
          </a:xfrm>
          <a:prstGeom prst="rect">
            <a:avLst/>
          </a:prstGeom>
          <a:noFill/>
          <a:ln/>
        </p:spPr>
        <p:txBody>
          <a:bodyPr wrap="none" lIns="0" tIns="0" rIns="0" bIns="0" rtlCol="0" anchor="t"/>
          <a:lstStyle/>
          <a:p>
            <a:pPr marL="0" indent="0" algn="l">
              <a:lnSpc>
                <a:spcPts val="2050"/>
              </a:lnSpc>
              <a:buNone/>
            </a:pPr>
            <a:r>
              <a:rPr lang="en-US" sz="1650" dirty="0">
                <a:solidFill>
                  <a:srgbClr val="1B1B27"/>
                </a:solidFill>
                <a:latin typeface="Corben" pitchFamily="34" charset="0"/>
                <a:ea typeface="Corben" pitchFamily="34" charset="-122"/>
                <a:cs typeface="Corben" pitchFamily="34" charset="-120"/>
              </a:rPr>
              <a:t>Insurance as an Emerging Segment</a:t>
            </a:r>
            <a:endParaRPr lang="en-US" sz="1650" dirty="0"/>
          </a:p>
        </p:txBody>
      </p:sp>
      <p:sp>
        <p:nvSpPr>
          <p:cNvPr id="5" name="Text 2"/>
          <p:cNvSpPr/>
          <p:nvPr/>
        </p:nvSpPr>
        <p:spPr>
          <a:xfrm>
            <a:off x="565190" y="2156817"/>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01</a:t>
            </a:r>
            <a:endParaRPr lang="en-US" sz="1100" dirty="0"/>
          </a:p>
        </p:txBody>
      </p:sp>
      <p:sp>
        <p:nvSpPr>
          <p:cNvPr id="6" name="Shape 3"/>
          <p:cNvSpPr/>
          <p:nvPr/>
        </p:nvSpPr>
        <p:spPr>
          <a:xfrm>
            <a:off x="565190" y="2381607"/>
            <a:ext cx="8013621" cy="15240"/>
          </a:xfrm>
          <a:prstGeom prst="rect">
            <a:avLst/>
          </a:prstGeom>
          <a:solidFill>
            <a:srgbClr val="4967E9"/>
          </a:solidFill>
          <a:ln/>
        </p:spPr>
      </p:sp>
      <p:sp>
        <p:nvSpPr>
          <p:cNvPr id="7" name="Text 4"/>
          <p:cNvSpPr/>
          <p:nvPr/>
        </p:nvSpPr>
        <p:spPr>
          <a:xfrm>
            <a:off x="565190" y="2482691"/>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Current State</a:t>
            </a:r>
            <a:endParaRPr lang="en-US" sz="1350" dirty="0"/>
          </a:p>
        </p:txBody>
      </p:sp>
      <p:sp>
        <p:nvSpPr>
          <p:cNvPr id="8" name="Text 5"/>
          <p:cNvSpPr/>
          <p:nvPr/>
        </p:nvSpPr>
        <p:spPr>
          <a:xfrm>
            <a:off x="565190" y="2763560"/>
            <a:ext cx="8013621" cy="386953"/>
          </a:xfrm>
          <a:prstGeom prst="rect">
            <a:avLst/>
          </a:prstGeom>
          <a:noFill/>
          <a:ln/>
        </p:spPr>
        <p:txBody>
          <a:bodyPr wrap="squar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Insurance transaction value remains substantially lower than core payment transactions, with concentrated adoption in select states</a:t>
            </a:r>
            <a:endParaRPr lang="en-US" sz="1100" dirty="0"/>
          </a:p>
        </p:txBody>
      </p:sp>
      <p:sp>
        <p:nvSpPr>
          <p:cNvPr id="9" name="Text 6"/>
          <p:cNvSpPr/>
          <p:nvPr/>
        </p:nvSpPr>
        <p:spPr>
          <a:xfrm>
            <a:off x="565190" y="3356967"/>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02</a:t>
            </a:r>
            <a:endParaRPr lang="en-US" sz="1100" dirty="0"/>
          </a:p>
        </p:txBody>
      </p:sp>
      <p:sp>
        <p:nvSpPr>
          <p:cNvPr id="10" name="Shape 7"/>
          <p:cNvSpPr/>
          <p:nvPr/>
        </p:nvSpPr>
        <p:spPr>
          <a:xfrm>
            <a:off x="565190" y="3581757"/>
            <a:ext cx="8013621" cy="15240"/>
          </a:xfrm>
          <a:prstGeom prst="rect">
            <a:avLst/>
          </a:prstGeom>
          <a:solidFill>
            <a:srgbClr val="4967E9"/>
          </a:solidFill>
          <a:ln/>
        </p:spPr>
      </p:sp>
      <p:sp>
        <p:nvSpPr>
          <p:cNvPr id="11" name="Text 8"/>
          <p:cNvSpPr/>
          <p:nvPr/>
        </p:nvSpPr>
        <p:spPr>
          <a:xfrm>
            <a:off x="565190" y="3682841"/>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Barriers Identified</a:t>
            </a:r>
            <a:endParaRPr lang="en-US" sz="1350" dirty="0"/>
          </a:p>
        </p:txBody>
      </p:sp>
      <p:sp>
        <p:nvSpPr>
          <p:cNvPr id="12" name="Text 9"/>
          <p:cNvSpPr/>
          <p:nvPr/>
        </p:nvSpPr>
        <p:spPr>
          <a:xfrm>
            <a:off x="565190" y="3963710"/>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Limited awareness, trust gaps, and complexity in product understanding hinder mainstream adoption</a:t>
            </a:r>
            <a:endParaRPr lang="en-US" sz="1100" dirty="0"/>
          </a:p>
        </p:txBody>
      </p:sp>
      <p:sp>
        <p:nvSpPr>
          <p:cNvPr id="13" name="Text 10"/>
          <p:cNvSpPr/>
          <p:nvPr/>
        </p:nvSpPr>
        <p:spPr>
          <a:xfrm>
            <a:off x="565190" y="4363641"/>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03</a:t>
            </a:r>
            <a:endParaRPr lang="en-US" sz="1100" dirty="0"/>
          </a:p>
        </p:txBody>
      </p:sp>
      <p:sp>
        <p:nvSpPr>
          <p:cNvPr id="14" name="Shape 11"/>
          <p:cNvSpPr/>
          <p:nvPr/>
        </p:nvSpPr>
        <p:spPr>
          <a:xfrm>
            <a:off x="565190" y="4588431"/>
            <a:ext cx="8013621" cy="15240"/>
          </a:xfrm>
          <a:prstGeom prst="rect">
            <a:avLst/>
          </a:prstGeom>
          <a:solidFill>
            <a:srgbClr val="4967E9"/>
          </a:solidFill>
          <a:ln/>
        </p:spPr>
      </p:sp>
      <p:sp>
        <p:nvSpPr>
          <p:cNvPr id="15" name="Text 12"/>
          <p:cNvSpPr/>
          <p:nvPr/>
        </p:nvSpPr>
        <p:spPr>
          <a:xfrm>
            <a:off x="565190" y="4689515"/>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Growth Trajectory</a:t>
            </a:r>
            <a:endParaRPr lang="en-US" sz="1350" dirty="0"/>
          </a:p>
        </p:txBody>
      </p:sp>
      <p:sp>
        <p:nvSpPr>
          <p:cNvPr id="16" name="Text 13"/>
          <p:cNvSpPr/>
          <p:nvPr/>
        </p:nvSpPr>
        <p:spPr>
          <a:xfrm>
            <a:off x="565190" y="4970383"/>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Insurance adoption is growing steadily but not yet achieved mainstream penetration across user base</a:t>
            </a:r>
            <a:endParaRPr lang="en-US" sz="1100" dirty="0"/>
          </a:p>
        </p:txBody>
      </p:sp>
      <p:sp>
        <p:nvSpPr>
          <p:cNvPr id="17" name="Text 14"/>
          <p:cNvSpPr/>
          <p:nvPr/>
        </p:nvSpPr>
        <p:spPr>
          <a:xfrm>
            <a:off x="565190" y="5370314"/>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04</a:t>
            </a:r>
            <a:endParaRPr lang="en-US" sz="1100" dirty="0"/>
          </a:p>
        </p:txBody>
      </p:sp>
      <p:sp>
        <p:nvSpPr>
          <p:cNvPr id="18" name="Shape 15"/>
          <p:cNvSpPr/>
          <p:nvPr/>
        </p:nvSpPr>
        <p:spPr>
          <a:xfrm>
            <a:off x="565190" y="5595104"/>
            <a:ext cx="8013621" cy="15240"/>
          </a:xfrm>
          <a:prstGeom prst="rect">
            <a:avLst/>
          </a:prstGeom>
          <a:solidFill>
            <a:srgbClr val="4967E9"/>
          </a:solidFill>
          <a:ln/>
        </p:spPr>
      </p:sp>
      <p:sp>
        <p:nvSpPr>
          <p:cNvPr id="19" name="Text 16"/>
          <p:cNvSpPr/>
          <p:nvPr/>
        </p:nvSpPr>
        <p:spPr>
          <a:xfrm>
            <a:off x="565190" y="5696188"/>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Market Opportunity</a:t>
            </a:r>
            <a:endParaRPr lang="en-US" sz="1350" dirty="0"/>
          </a:p>
        </p:txBody>
      </p:sp>
      <p:sp>
        <p:nvSpPr>
          <p:cNvPr id="20" name="Text 17"/>
          <p:cNvSpPr/>
          <p:nvPr/>
        </p:nvSpPr>
        <p:spPr>
          <a:xfrm>
            <a:off x="565190" y="5977057"/>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Huge untapped potential exists for micro-insurance products, awareness campaigns, and regional education initiatives</a:t>
            </a:r>
            <a:endParaRPr lang="en-US" sz="1100" dirty="0"/>
          </a:p>
        </p:txBody>
      </p:sp>
      <p:sp>
        <p:nvSpPr>
          <p:cNvPr id="21" name="Text 18"/>
          <p:cNvSpPr/>
          <p:nvPr/>
        </p:nvSpPr>
        <p:spPr>
          <a:xfrm>
            <a:off x="565190" y="6389608"/>
            <a:ext cx="8013621" cy="580430"/>
          </a:xfrm>
          <a:prstGeom prst="rect">
            <a:avLst/>
          </a:prstGeom>
          <a:noFill/>
          <a:ln/>
        </p:spPr>
        <p:txBody>
          <a:bodyPr wrap="squar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The data reveals a clear opportunity to expand beyond core payment functionality. By addressing awareness and trust barriers through targeted education and simplified product offerings, PhonePe can unlock significant revenue diversification while providing valuable financial protection to millions of users.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4252"/>
            <a:ext cx="5766673"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Business Case Summary</a:t>
            </a:r>
            <a:endParaRPr lang="en-US" sz="3900" dirty="0"/>
          </a:p>
        </p:txBody>
      </p:sp>
      <p:sp>
        <p:nvSpPr>
          <p:cNvPr id="3" name="Text 1"/>
          <p:cNvSpPr/>
          <p:nvPr/>
        </p:nvSpPr>
        <p:spPr>
          <a:xfrm>
            <a:off x="793790" y="1383625"/>
            <a:ext cx="5695355"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How Data Answered Business Questions</a:t>
            </a:r>
            <a:endParaRPr lang="en-US" sz="2300" dirty="0"/>
          </a:p>
        </p:txBody>
      </p:sp>
      <p:pic>
        <p:nvPicPr>
          <p:cNvPr id="4" name="Image 0" descr="preencoded.png"/>
          <p:cNvPicPr>
            <a:picLocks noChangeAspect="1"/>
          </p:cNvPicPr>
          <p:nvPr/>
        </p:nvPicPr>
        <p:blipFill>
          <a:blip r:embed="rId3"/>
          <a:stretch>
            <a:fillRect/>
          </a:stretch>
        </p:blipFill>
        <p:spPr>
          <a:xfrm>
            <a:off x="793790" y="2053352"/>
            <a:ext cx="4347567" cy="793790"/>
          </a:xfrm>
          <a:prstGeom prst="rect">
            <a:avLst/>
          </a:prstGeom>
        </p:spPr>
      </p:pic>
      <p:sp>
        <p:nvSpPr>
          <p:cNvPr id="5" name="Text 2"/>
          <p:cNvSpPr/>
          <p:nvPr/>
        </p:nvSpPr>
        <p:spPr>
          <a:xfrm>
            <a:off x="992148" y="3045500"/>
            <a:ext cx="2657713"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Transaction Dynamics</a:t>
            </a:r>
            <a:endParaRPr lang="en-US" sz="1950" dirty="0"/>
          </a:p>
        </p:txBody>
      </p:sp>
      <p:sp>
        <p:nvSpPr>
          <p:cNvPr id="6" name="Text 3"/>
          <p:cNvSpPr/>
          <p:nvPr/>
        </p:nvSpPr>
        <p:spPr>
          <a:xfrm>
            <a:off x="992148"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aggregated_transaction table revealed growth patterns, value trends, and seasonal variations</a:t>
            </a:r>
            <a:endParaRPr lang="en-US" sz="1550" dirty="0"/>
          </a:p>
        </p:txBody>
      </p:sp>
      <p:pic>
        <p:nvPicPr>
          <p:cNvPr id="7" name="Image 1" descr="preencoded.png"/>
          <p:cNvPicPr>
            <a:picLocks noChangeAspect="1"/>
          </p:cNvPicPr>
          <p:nvPr/>
        </p:nvPicPr>
        <p:blipFill>
          <a:blip r:embed="rId4"/>
          <a:stretch>
            <a:fillRect/>
          </a:stretch>
        </p:blipFill>
        <p:spPr>
          <a:xfrm>
            <a:off x="5141357" y="2053352"/>
            <a:ext cx="4347567" cy="793790"/>
          </a:xfrm>
          <a:prstGeom prst="rect">
            <a:avLst/>
          </a:prstGeom>
        </p:spPr>
      </p:pic>
      <p:sp>
        <p:nvSpPr>
          <p:cNvPr id="8" name="Text 4"/>
          <p:cNvSpPr/>
          <p:nvPr/>
        </p:nvSpPr>
        <p:spPr>
          <a:xfrm>
            <a:off x="5339715" y="3045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Device Dominance</a:t>
            </a:r>
            <a:endParaRPr lang="en-US" sz="1950" dirty="0"/>
          </a:p>
        </p:txBody>
      </p:sp>
      <p:sp>
        <p:nvSpPr>
          <p:cNvPr id="9" name="Text 5"/>
          <p:cNvSpPr/>
          <p:nvPr/>
        </p:nvSpPr>
        <p:spPr>
          <a:xfrm>
            <a:off x="5339715"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aggregated_user data uncovered Android-first adoption and brand preferences</a:t>
            </a:r>
            <a:endParaRPr lang="en-US" sz="1550" dirty="0"/>
          </a:p>
        </p:txBody>
      </p:sp>
      <p:pic>
        <p:nvPicPr>
          <p:cNvPr id="10" name="Image 2" descr="preencoded.png"/>
          <p:cNvPicPr>
            <a:picLocks noChangeAspect="1"/>
          </p:cNvPicPr>
          <p:nvPr/>
        </p:nvPicPr>
        <p:blipFill>
          <a:blip r:embed="rId5"/>
          <a:stretch>
            <a:fillRect/>
          </a:stretch>
        </p:blipFill>
        <p:spPr>
          <a:xfrm>
            <a:off x="9488924" y="2053352"/>
            <a:ext cx="4347567" cy="793790"/>
          </a:xfrm>
          <a:prstGeom prst="rect">
            <a:avLst/>
          </a:prstGeom>
        </p:spPr>
      </p:pic>
      <p:sp>
        <p:nvSpPr>
          <p:cNvPr id="11" name="Text 6"/>
          <p:cNvSpPr/>
          <p:nvPr/>
        </p:nvSpPr>
        <p:spPr>
          <a:xfrm>
            <a:off x="9687282" y="3045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Insurance Growth</a:t>
            </a:r>
            <a:endParaRPr lang="en-US" sz="1950" dirty="0"/>
          </a:p>
        </p:txBody>
      </p:sp>
      <p:sp>
        <p:nvSpPr>
          <p:cNvPr id="12" name="Text 7"/>
          <p:cNvSpPr/>
          <p:nvPr/>
        </p:nvSpPr>
        <p:spPr>
          <a:xfrm>
            <a:off x="9687282"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aggregated_insurance analysis identified adoption barriers and expansion opportunities</a:t>
            </a:r>
            <a:endParaRPr lang="en-US" sz="1550" dirty="0"/>
          </a:p>
        </p:txBody>
      </p:sp>
      <p:sp>
        <p:nvSpPr>
          <p:cNvPr id="13" name="Text 8"/>
          <p:cNvSpPr/>
          <p:nvPr/>
        </p:nvSpPr>
        <p:spPr>
          <a:xfrm>
            <a:off x="793790" y="50472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Map-Level Insights</a:t>
            </a:r>
            <a:endParaRPr lang="en-US" sz="1950" dirty="0"/>
          </a:p>
        </p:txBody>
      </p:sp>
      <p:sp>
        <p:nvSpPr>
          <p:cNvPr id="14" name="Text 9"/>
          <p:cNvSpPr/>
          <p:nvPr/>
        </p:nvSpPr>
        <p:spPr>
          <a:xfrm>
            <a:off x="793790" y="555581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map_transaction and map_user tables enabled geographic analysis, revealing state and district performance variations and market concentration patterns</a:t>
            </a:r>
            <a:endParaRPr lang="en-US" sz="1550" dirty="0"/>
          </a:p>
        </p:txBody>
      </p:sp>
      <p:sp>
        <p:nvSpPr>
          <p:cNvPr id="15" name="Text 10"/>
          <p:cNvSpPr/>
          <p:nvPr/>
        </p:nvSpPr>
        <p:spPr>
          <a:xfrm>
            <a:off x="7564874" y="50472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Technical Execution</a:t>
            </a:r>
            <a:endParaRPr lang="en-US" sz="1950" dirty="0"/>
          </a:p>
        </p:txBody>
      </p:sp>
      <p:sp>
        <p:nvSpPr>
          <p:cNvPr id="16" name="Text 11"/>
          <p:cNvSpPr/>
          <p:nvPr/>
        </p:nvSpPr>
        <p:spPr>
          <a:xfrm>
            <a:off x="7564874" y="555581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SQL aggregations produced real metrics, while visualizations clearly displayed trends and patterns for stakeholder consumption</a:t>
            </a:r>
            <a:endParaRPr lang="en-US" sz="1550" dirty="0"/>
          </a:p>
        </p:txBody>
      </p:sp>
      <p:sp>
        <p:nvSpPr>
          <p:cNvPr id="17" name="Text 12"/>
          <p:cNvSpPr/>
          <p:nvPr/>
        </p:nvSpPr>
        <p:spPr>
          <a:xfrm>
            <a:off x="793790" y="6910268"/>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Outcome:</a:t>
            </a:r>
            <a:r>
              <a:rPr lang="en-US" sz="1550" dirty="0">
                <a:solidFill>
                  <a:srgbClr val="404155"/>
                </a:solidFill>
                <a:latin typeface="Nobile" pitchFamily="34" charset="0"/>
                <a:ea typeface="Nobile" pitchFamily="34" charset="-122"/>
                <a:cs typeface="Nobile" pitchFamily="34" charset="-120"/>
              </a:rPr>
              <a:t> Comprehensive data analysis translated raw transaction records into actionable business insights, demonstrating the power of analytics to drive strategic decision-making in the fintech sector.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25354"/>
            <a:ext cx="6576536"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Strategic Recommendations</a:t>
            </a:r>
            <a:endParaRPr lang="en-US" sz="3900" dirty="0"/>
          </a:p>
        </p:txBody>
      </p:sp>
      <p:sp>
        <p:nvSpPr>
          <p:cNvPr id="3" name="Text 1"/>
          <p:cNvSpPr/>
          <p:nvPr/>
        </p:nvSpPr>
        <p:spPr>
          <a:xfrm>
            <a:off x="793790" y="1624727"/>
            <a:ext cx="4799767"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Data-Backed Priorities for Growth</a:t>
            </a:r>
            <a:endParaRPr lang="en-US" sz="2300" dirty="0"/>
          </a:p>
        </p:txBody>
      </p:sp>
      <p:sp>
        <p:nvSpPr>
          <p:cNvPr id="4" name="Shape 2"/>
          <p:cNvSpPr/>
          <p:nvPr/>
        </p:nvSpPr>
        <p:spPr>
          <a:xfrm>
            <a:off x="793790" y="2294453"/>
            <a:ext cx="4215289" cy="2421493"/>
          </a:xfrm>
          <a:prstGeom prst="roundRect">
            <a:avLst>
              <a:gd name="adj" fmla="val 3442"/>
            </a:avLst>
          </a:prstGeom>
          <a:solidFill>
            <a:srgbClr val="4967E9"/>
          </a:solidFill>
          <a:ln w="7620">
            <a:solidFill>
              <a:srgbClr val="6280FF"/>
            </a:solidFill>
            <a:prstDash val="solid"/>
          </a:ln>
        </p:spPr>
      </p:sp>
      <p:sp>
        <p:nvSpPr>
          <p:cNvPr id="5" name="Text 3"/>
          <p:cNvSpPr/>
          <p:nvPr/>
        </p:nvSpPr>
        <p:spPr>
          <a:xfrm>
            <a:off x="999768" y="2500432"/>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Strengthen Presence in Underperforming States</a:t>
            </a:r>
            <a:endParaRPr lang="en-US" sz="1950" dirty="0"/>
          </a:p>
        </p:txBody>
      </p:sp>
      <p:sp>
        <p:nvSpPr>
          <p:cNvPr id="6" name="Text 4"/>
          <p:cNvSpPr/>
          <p:nvPr/>
        </p:nvSpPr>
        <p:spPr>
          <a:xfrm>
            <a:off x="999768" y="3239810"/>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Launch targeted campaigns and merchant incentives in low-adoption regions to accelerate market penetration</a:t>
            </a:r>
            <a:endParaRPr lang="en-US" sz="1550" dirty="0"/>
          </a:p>
        </p:txBody>
      </p:sp>
      <p:sp>
        <p:nvSpPr>
          <p:cNvPr id="7" name="Shape 5"/>
          <p:cNvSpPr/>
          <p:nvPr/>
        </p:nvSpPr>
        <p:spPr>
          <a:xfrm>
            <a:off x="5207437" y="2294453"/>
            <a:ext cx="4215408" cy="2421493"/>
          </a:xfrm>
          <a:prstGeom prst="roundRect">
            <a:avLst>
              <a:gd name="adj" fmla="val 3442"/>
            </a:avLst>
          </a:prstGeom>
          <a:solidFill>
            <a:srgbClr val="4967E9"/>
          </a:solidFill>
          <a:ln w="7620">
            <a:solidFill>
              <a:srgbClr val="6280FF"/>
            </a:solidFill>
            <a:prstDash val="solid"/>
          </a:ln>
        </p:spPr>
      </p:sp>
      <p:sp>
        <p:nvSpPr>
          <p:cNvPr id="8" name="Text 6"/>
          <p:cNvSpPr/>
          <p:nvPr/>
        </p:nvSpPr>
        <p:spPr>
          <a:xfrm>
            <a:off x="5413415" y="2500432"/>
            <a:ext cx="3803452"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Optimize Android-First User Experience</a:t>
            </a:r>
            <a:endParaRPr lang="en-US" sz="1950" dirty="0"/>
          </a:p>
        </p:txBody>
      </p:sp>
      <p:sp>
        <p:nvSpPr>
          <p:cNvPr id="9" name="Text 7"/>
          <p:cNvSpPr/>
          <p:nvPr/>
        </p:nvSpPr>
        <p:spPr>
          <a:xfrm>
            <a:off x="5413415" y="3239810"/>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Continue prioritizing app performance on low-cost and mid-range devices that dominate the user base</a:t>
            </a:r>
            <a:endParaRPr lang="en-US" sz="1550" dirty="0"/>
          </a:p>
        </p:txBody>
      </p:sp>
      <p:sp>
        <p:nvSpPr>
          <p:cNvPr id="10" name="Shape 8"/>
          <p:cNvSpPr/>
          <p:nvPr/>
        </p:nvSpPr>
        <p:spPr>
          <a:xfrm>
            <a:off x="9621203" y="2294453"/>
            <a:ext cx="4215289" cy="2421493"/>
          </a:xfrm>
          <a:prstGeom prst="roundRect">
            <a:avLst>
              <a:gd name="adj" fmla="val 3442"/>
            </a:avLst>
          </a:prstGeom>
          <a:solidFill>
            <a:srgbClr val="4967E9"/>
          </a:solidFill>
          <a:ln w="7620">
            <a:solidFill>
              <a:srgbClr val="6280FF"/>
            </a:solidFill>
            <a:prstDash val="solid"/>
          </a:ln>
        </p:spPr>
      </p:sp>
      <p:sp>
        <p:nvSpPr>
          <p:cNvPr id="11" name="Text 9"/>
          <p:cNvSpPr/>
          <p:nvPr/>
        </p:nvSpPr>
        <p:spPr>
          <a:xfrm>
            <a:off x="9827181" y="2500432"/>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Increase Insurance Adoption Through Education</a:t>
            </a:r>
            <a:endParaRPr lang="en-US" sz="1950" dirty="0"/>
          </a:p>
        </p:txBody>
      </p:sp>
      <p:sp>
        <p:nvSpPr>
          <p:cNvPr id="12" name="Text 10"/>
          <p:cNvSpPr/>
          <p:nvPr/>
        </p:nvSpPr>
        <p:spPr>
          <a:xfrm>
            <a:off x="9827181" y="3239810"/>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Develop micro-insurance products with simplified terms and regional education initiatives to build trust</a:t>
            </a:r>
            <a:endParaRPr lang="en-US" sz="1550" dirty="0"/>
          </a:p>
        </p:txBody>
      </p:sp>
      <p:sp>
        <p:nvSpPr>
          <p:cNvPr id="13" name="Shape 11"/>
          <p:cNvSpPr/>
          <p:nvPr/>
        </p:nvSpPr>
        <p:spPr>
          <a:xfrm>
            <a:off x="793790" y="4939189"/>
            <a:ext cx="6422231" cy="1506736"/>
          </a:xfrm>
          <a:prstGeom prst="roundRect">
            <a:avLst>
              <a:gd name="adj" fmla="val 5532"/>
            </a:avLst>
          </a:prstGeom>
          <a:solidFill>
            <a:srgbClr val="F9F9FF">
              <a:alpha val="95000"/>
            </a:srgbClr>
          </a:solidFill>
          <a:ln w="22860">
            <a:solidFill>
              <a:srgbClr val="B8BFDF"/>
            </a:solidFill>
            <a:prstDash val="solid"/>
          </a:ln>
        </p:spPr>
      </p:sp>
      <p:sp>
        <p:nvSpPr>
          <p:cNvPr id="14" name="Text 12"/>
          <p:cNvSpPr/>
          <p:nvPr/>
        </p:nvSpPr>
        <p:spPr>
          <a:xfrm>
            <a:off x="1015008" y="5160407"/>
            <a:ext cx="3732371"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Focus on High-Growth Districts</a:t>
            </a:r>
            <a:endParaRPr lang="en-US" sz="1950" dirty="0"/>
          </a:p>
        </p:txBody>
      </p:sp>
      <p:sp>
        <p:nvSpPr>
          <p:cNvPr id="15" name="Text 13"/>
          <p:cNvSpPr/>
          <p:nvPr/>
        </p:nvSpPr>
        <p:spPr>
          <a:xfrm>
            <a:off x="1015008" y="55896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Concentrate expansion resources on emerging districts showing rapid adoption rates for maximum impact</a:t>
            </a:r>
            <a:endParaRPr lang="en-US" sz="1550" dirty="0"/>
          </a:p>
        </p:txBody>
      </p:sp>
      <p:sp>
        <p:nvSpPr>
          <p:cNvPr id="16" name="Shape 14"/>
          <p:cNvSpPr/>
          <p:nvPr/>
        </p:nvSpPr>
        <p:spPr>
          <a:xfrm>
            <a:off x="7414379" y="4939189"/>
            <a:ext cx="6422231" cy="1506736"/>
          </a:xfrm>
          <a:prstGeom prst="roundRect">
            <a:avLst>
              <a:gd name="adj" fmla="val 5532"/>
            </a:avLst>
          </a:prstGeom>
          <a:solidFill>
            <a:srgbClr val="F9F9FF">
              <a:alpha val="95000"/>
            </a:srgbClr>
          </a:solidFill>
          <a:ln w="22860">
            <a:solidFill>
              <a:srgbClr val="B8BFDF"/>
            </a:solidFill>
            <a:prstDash val="solid"/>
          </a:ln>
        </p:spPr>
      </p:sp>
      <p:sp>
        <p:nvSpPr>
          <p:cNvPr id="17" name="Text 15"/>
          <p:cNvSpPr/>
          <p:nvPr/>
        </p:nvSpPr>
        <p:spPr>
          <a:xfrm>
            <a:off x="7635597" y="5160407"/>
            <a:ext cx="4723924"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Expand Merchant Network Aggressively</a:t>
            </a:r>
            <a:endParaRPr lang="en-US" sz="1950" dirty="0"/>
          </a:p>
        </p:txBody>
      </p:sp>
      <p:sp>
        <p:nvSpPr>
          <p:cNvPr id="18" name="Text 16"/>
          <p:cNvSpPr/>
          <p:nvPr/>
        </p:nvSpPr>
        <p:spPr>
          <a:xfrm>
            <a:off x="7635597" y="55896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Accelerate merchant onboarding programs in Tier-2 and Tier-3 cities to create ecosystem density</a:t>
            </a:r>
            <a:endParaRPr lang="en-US" sz="1550" dirty="0"/>
          </a:p>
        </p:txBody>
      </p:sp>
      <p:sp>
        <p:nvSpPr>
          <p:cNvPr id="19" name="Text 17"/>
          <p:cNvSpPr/>
          <p:nvPr/>
        </p:nvSpPr>
        <p:spPr>
          <a:xfrm>
            <a:off x="793790" y="666916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These recommendations align directly with observed user behavior and transaction patterns, providing a clear roadmap for sustained growth and market leadership in India's rapidly evolving digital payments landscape.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1027</Words>
  <Application>Microsoft Office PowerPoint</Application>
  <PresentationFormat>Custom</PresentationFormat>
  <Paragraphs>126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Corben</vt:lpstr>
      <vt:lpstr>Nobile</vt:lpstr>
      <vt:lpstr>Corben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SHANVIKA VG</dc:creator>
  <cp:lastModifiedBy>Gayathri Vasantha Raj</cp:lastModifiedBy>
  <cp:revision>3</cp:revision>
  <dcterms:created xsi:type="dcterms:W3CDTF">2026-02-09T14:22:52Z</dcterms:created>
  <dcterms:modified xsi:type="dcterms:W3CDTF">2026-02-09T14:53:02Z</dcterms:modified>
</cp:coreProperties>
</file>